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0346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11200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57654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740764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78443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08777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48005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6778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72914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33412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7344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21672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84440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6236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6169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36125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09687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94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ransition>
    <p:wipe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8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A99C-2363-7764-F49A-FAEECF07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623" y="-204647"/>
            <a:ext cx="8791575" cy="1655762"/>
          </a:xfrm>
        </p:spPr>
        <p:txBody>
          <a:bodyPr/>
          <a:lstStyle/>
          <a:p>
            <a:pPr algn="ctr"/>
            <a:r>
              <a:rPr lang="en-US" dirty="0">
                <a:latin typeface="Forte Forward" pitchFamily="2" charset="0"/>
                <a:ea typeface="Baguet Script" panose="02000000000000000000" pitchFamily="2" charset="0"/>
                <a:cs typeface="Forte Forward" pitchFamily="2" charset="0"/>
              </a:rPr>
              <a:t>herpes</a:t>
            </a:r>
            <a:endParaRPr lang="en-IN" dirty="0">
              <a:latin typeface="Forte Forward" pitchFamily="2" charset="0"/>
              <a:ea typeface="Baguet Script" panose="02000000000000000000" pitchFamily="2" charset="0"/>
              <a:cs typeface="Forte Forward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1BA84-769C-2D5F-3E7D-C39B2D719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789043"/>
            <a:ext cx="5439747" cy="36675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 Black" panose="020B0604020202020204" pitchFamily="34" charset="0"/>
                <a:ea typeface="Aptos Black" panose="02000000000000000000" pitchFamily="2" charset="0"/>
                <a:cs typeface="Arial Black" panose="020B0604020202020204" pitchFamily="34" charset="0"/>
              </a:rPr>
              <a:t>Name of pathogen – </a:t>
            </a:r>
          </a:p>
          <a:p>
            <a:r>
              <a:rPr lang="en-US" dirty="0"/>
              <a:t>        Herpes is an infection caused by                                           </a:t>
            </a:r>
          </a:p>
          <a:p>
            <a:pPr algn="ctr"/>
            <a:r>
              <a:rPr lang="en-US" dirty="0"/>
              <a:t>HSV ( Herpes Simplex Virus) </a:t>
            </a:r>
          </a:p>
          <a:p>
            <a:pPr algn="ctr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>
                <a:latin typeface="Arial Black" panose="020B0604020202020204" pitchFamily="34" charset="0"/>
                <a:cs typeface="Arial Black" panose="020B0604020202020204" pitchFamily="34" charset="0"/>
              </a:rPr>
              <a:t>Two types of Herpes virus –</a:t>
            </a:r>
            <a:r>
              <a:rPr lang="en-IN" dirty="0"/>
              <a:t> </a:t>
            </a:r>
          </a:p>
          <a:p>
            <a:r>
              <a:rPr lang="en-IN" dirty="0"/>
              <a:t>           HSV 1 </a:t>
            </a:r>
          </a:p>
          <a:p>
            <a:r>
              <a:rPr lang="en-IN" dirty="0"/>
              <a:t>          HSV 2 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3ED12E-B1A5-9A66-EE6B-59A1DAA90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160" y="1689652"/>
            <a:ext cx="3607722" cy="270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8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0C8AE-3149-C7F8-EA9A-47DC10D1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717" y="1224321"/>
            <a:ext cx="4114800" cy="592164"/>
          </a:xfrm>
        </p:spPr>
        <p:txBody>
          <a:bodyPr>
            <a:normAutofit/>
          </a:bodyPr>
          <a:lstStyle/>
          <a:p>
            <a:r>
              <a:rPr lang="en-IN" dirty="0">
                <a:latin typeface="Aptos Black" panose="020B0004020202020204" pitchFamily="34" charset="0"/>
                <a:ea typeface="ADLaM Display" panose="02010000000000000000" pitchFamily="2" charset="0"/>
                <a:cs typeface="Arial Black" panose="020B0604020202020204" pitchFamily="34" charset="0"/>
              </a:rPr>
              <a:t>Symptoms -</a:t>
            </a:r>
            <a:endParaRPr lang="en-IN" dirty="0">
              <a:latin typeface="Forte Forward" pitchFamily="2" charset="0"/>
              <a:ea typeface="ADLaM Display" panose="02010000000000000000" pitchFamily="2" charset="0"/>
              <a:cs typeface="Forte Forward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FF23-A271-E947-3354-3C078468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1" y="1107384"/>
            <a:ext cx="6510618" cy="11976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B0020-CE68-0332-C646-543DD6F2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9884" y="1933422"/>
            <a:ext cx="4114800" cy="420104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Blistering sores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Pain during urination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Itching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Fever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Swollen lymph nodes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Tiredness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Lack of appetite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Headache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0D8BAA-6522-B624-185A-3BA3D3D28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556" y="361090"/>
            <a:ext cx="3324727" cy="30281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8D144A-863F-0C16-519D-BA0D6592E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197" y="3389243"/>
            <a:ext cx="3050086" cy="32250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36A611-9BB9-F38A-CDFF-8094B0A9A4A5}"/>
              </a:ext>
            </a:extLst>
          </p:cNvPr>
          <p:cNvSpPr txBox="1"/>
          <p:nvPr/>
        </p:nvSpPr>
        <p:spPr>
          <a:xfrm>
            <a:off x="517959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988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6240-1A5B-31DE-8D89-C414F4B0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287" y="779017"/>
            <a:ext cx="8613913" cy="1039844"/>
          </a:xfrm>
        </p:spPr>
        <p:txBody>
          <a:bodyPr/>
          <a:lstStyle/>
          <a:p>
            <a:pPr algn="l"/>
            <a:r>
              <a:rPr lang="en-US" dirty="0"/>
              <a:t>         </a:t>
            </a:r>
            <a:r>
              <a:rPr lang="en-US" dirty="0">
                <a:latin typeface="Aptos Black" panose="020B0004020202020204" pitchFamily="34" charset="0"/>
              </a:rPr>
              <a:t>PATHOGENESIS</a:t>
            </a:r>
            <a:endParaRPr lang="en-IN" dirty="0">
              <a:latin typeface="Aptos Black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12E0B-80FF-8095-95FB-240C6DDC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8861"/>
            <a:ext cx="10923104" cy="474096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dirty="0"/>
              <a:t>HSV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Establishes the primary infection within the host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 Enters sensory nerve terminals at peripheral sites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Enters the trigeminal nerve ganglion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Establishes latency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Reaction of virus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Reaches the epidermis and at the epidermal junction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Results in recurrent infection</a:t>
            </a:r>
            <a:endParaRPr lang="en-IN" sz="20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E988211-8492-DCDB-354C-86B013773854}"/>
              </a:ext>
            </a:extLst>
          </p:cNvPr>
          <p:cNvSpPr/>
          <p:nvPr/>
        </p:nvSpPr>
        <p:spPr>
          <a:xfrm>
            <a:off x="5963478" y="2063362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D08DAE3-CD4C-6606-87F1-EC094071A993}"/>
              </a:ext>
            </a:extLst>
          </p:cNvPr>
          <p:cNvSpPr/>
          <p:nvPr/>
        </p:nvSpPr>
        <p:spPr>
          <a:xfrm>
            <a:off x="5963478" y="2737760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37B9B9C-78E3-343D-4BB8-B2A915E09533}"/>
              </a:ext>
            </a:extLst>
          </p:cNvPr>
          <p:cNvSpPr/>
          <p:nvPr/>
        </p:nvSpPr>
        <p:spPr>
          <a:xfrm>
            <a:off x="5963478" y="3317483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9583A48-348E-AF11-0AB2-12242F8AEB6A}"/>
              </a:ext>
            </a:extLst>
          </p:cNvPr>
          <p:cNvSpPr/>
          <p:nvPr/>
        </p:nvSpPr>
        <p:spPr>
          <a:xfrm>
            <a:off x="5963478" y="3961999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A0E76D1-0D67-F39F-BFEE-C00769B7A10B}"/>
              </a:ext>
            </a:extLst>
          </p:cNvPr>
          <p:cNvSpPr/>
          <p:nvPr/>
        </p:nvSpPr>
        <p:spPr>
          <a:xfrm>
            <a:off x="5963478" y="4535967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DB97BCA0-730D-BFF5-5275-882B76634D09}"/>
              </a:ext>
            </a:extLst>
          </p:cNvPr>
          <p:cNvSpPr/>
          <p:nvPr/>
        </p:nvSpPr>
        <p:spPr>
          <a:xfrm>
            <a:off x="5963478" y="5143479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7F4A0C-FB83-FEEC-258F-58F514946A08}"/>
              </a:ext>
            </a:extLst>
          </p:cNvPr>
          <p:cNvSpPr/>
          <p:nvPr/>
        </p:nvSpPr>
        <p:spPr>
          <a:xfrm>
            <a:off x="5963478" y="5750991"/>
            <a:ext cx="265044" cy="32799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828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6BAFD-0801-D127-A99D-2E088FD6D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</a:t>
            </a:r>
            <a:r>
              <a:rPr lang="en-US" dirty="0">
                <a:latin typeface="Aptos Black" panose="020B0004020202020204" pitchFamily="34" charset="0"/>
              </a:rPr>
              <a:t>Mode of action</a:t>
            </a:r>
            <a:endParaRPr lang="en-IN" dirty="0">
              <a:latin typeface="Aptos Black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0CD73-2D5A-F336-5579-B87B4F1A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surface glycoproteins of HSV are evolutionary conserved.</a:t>
            </a:r>
          </a:p>
          <a:p>
            <a:r>
              <a:rPr lang="en-US" dirty="0"/>
              <a:t>It shows an extra-ordinary ability to bind more than one receptor on the host cell surface.</a:t>
            </a:r>
          </a:p>
          <a:p>
            <a:r>
              <a:rPr lang="en-US" dirty="0"/>
              <a:t>It's lipid envelope with the host cell membrane and therefore releases its nucleocapsid along with tegument proteins into the cytosol.</a:t>
            </a:r>
          </a:p>
          <a:p>
            <a:r>
              <a:rPr lang="en-US" dirty="0"/>
              <a:t> HSV has the ability to enter into the host cells by direct fusion with the plasma membrane or via endocytic pathways. The latter can be pH dependent or independent.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657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337E-AA65-DA66-6A87-0EED34F2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</a:t>
            </a:r>
            <a:r>
              <a:rPr lang="en-US" dirty="0">
                <a:latin typeface="Aptos Black" panose="020B0004020202020204" pitchFamily="34" charset="0"/>
              </a:rPr>
              <a:t>prevention</a:t>
            </a:r>
            <a:endParaRPr lang="en-IN" dirty="0">
              <a:latin typeface="Aptos Black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E093C-4211-4413-7BA0-256E894D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herpes medication.</a:t>
            </a:r>
          </a:p>
          <a:p>
            <a:r>
              <a:rPr lang="en-US" dirty="0"/>
              <a:t>Don't have sex during a herpes outbreaks even with a condom.</a:t>
            </a:r>
          </a:p>
          <a:p>
            <a:r>
              <a:rPr lang="en-US" dirty="0"/>
              <a:t>Vaccination for the prevention of herpes</a:t>
            </a:r>
          </a:p>
          <a:p>
            <a:r>
              <a:rPr lang="en-US" dirty="0"/>
              <a:t>People with genital herpes should use condoms at all times.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595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FA78-14D9-E5BE-500C-920B2A61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6E29D-9B2E-7FFB-DF1C-7902F88B5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8915" y="2641299"/>
            <a:ext cx="3874170" cy="1124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5400" dirty="0">
                <a:latin typeface="Baguet Script" pitchFamily="2" charset="0"/>
                <a:cs typeface="Arial Black" panose="020B0604020202020204" pitchFamily="34" charset="0"/>
              </a:rPr>
              <a:t>Thank you</a:t>
            </a:r>
            <a:r>
              <a:rPr lang="en-IN" sz="4000" dirty="0">
                <a:latin typeface="Baguet Script" pitchFamily="2" charset="0"/>
                <a:cs typeface="Arial Black" panose="020B0604020202020204" pitchFamily="34" charset="0"/>
              </a:rPr>
              <a:t> </a:t>
            </a:r>
            <a:endParaRPr lang="en-US" sz="4000" dirty="0">
              <a:latin typeface="Baguet Script" pitchFamily="2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1479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129</TotalTime>
  <Words>206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Vapor Trail</vt:lpstr>
      <vt:lpstr>herpes</vt:lpstr>
      <vt:lpstr>Symptoms -</vt:lpstr>
      <vt:lpstr>         PATHOGENESIS</vt:lpstr>
      <vt:lpstr>     Mode of action</vt:lpstr>
      <vt:lpstr>         prevention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herpes</dc:title>
  <dc:creator>Pobitra Kumar</dc:creator>
  <cp:lastModifiedBy>tumpakumar656@gmail.com</cp:lastModifiedBy>
  <cp:revision>4</cp:revision>
  <dcterms:created xsi:type="dcterms:W3CDTF">2023-12-03T10:43:04Z</dcterms:created>
  <dcterms:modified xsi:type="dcterms:W3CDTF">2023-12-13T10:18:44Z</dcterms:modified>
</cp:coreProperties>
</file>