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9" r:id="rId13"/>
    <p:sldId id="267" r:id="rId14"/>
    <p:sldId id="268" r:id="rId15"/>
    <p:sldId id="269" r:id="rId16"/>
    <p:sldId id="270" r:id="rId17"/>
    <p:sldId id="271" r:id="rId18"/>
    <p:sldId id="272" r:id="rId19"/>
    <p:sldId id="273" r:id="rId20"/>
    <p:sldId id="290" r:id="rId21"/>
    <p:sldId id="274" r:id="rId22"/>
    <p:sldId id="286" r:id="rId23"/>
    <p:sldId id="291" r:id="rId24"/>
    <p:sldId id="292" r:id="rId25"/>
    <p:sldId id="287" r:id="rId26"/>
    <p:sldId id="293" r:id="rId27"/>
    <p:sldId id="276" r:id="rId28"/>
    <p:sldId id="278" r:id="rId29"/>
    <p:sldId id="279" r:id="rId30"/>
    <p:sldId id="282" r:id="rId31"/>
    <p:sldId id="283" r:id="rId32"/>
    <p:sldId id="296" r:id="rId33"/>
    <p:sldId id="294" r:id="rId34"/>
    <p:sldId id="295" r:id="rId35"/>
    <p:sldId id="299" r:id="rId36"/>
    <p:sldId id="300" r:id="rId37"/>
    <p:sldId id="301" r:id="rId38"/>
    <p:sldId id="302" r:id="rId39"/>
    <p:sldId id="303" r:id="rId40"/>
    <p:sldId id="304" r:id="rId41"/>
    <p:sldId id="312" r:id="rId42"/>
    <p:sldId id="306" r:id="rId43"/>
    <p:sldId id="313" r:id="rId44"/>
    <p:sldId id="307" r:id="rId45"/>
    <p:sldId id="308" r:id="rId46"/>
    <p:sldId id="305" r:id="rId47"/>
    <p:sldId id="309" r:id="rId48"/>
    <p:sldId id="310" r:id="rId49"/>
    <p:sldId id="311" r:id="rId50"/>
    <p:sldId id="297" r:id="rId51"/>
    <p:sldId id="29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94660"/>
  </p:normalViewPr>
  <p:slideViewPr>
    <p:cSldViewPr>
      <p:cViewPr varScale="1">
        <p:scale>
          <a:sx n="81" d="100"/>
          <a:sy n="81" d="100"/>
        </p:scale>
        <p:origin x="907" y="5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F32E0-6AD3-43CA-9C74-4223C222E4A1}" type="doc">
      <dgm:prSet loTypeId="urn:microsoft.com/office/officeart/2005/8/layout/hierarchy1" loCatId="hierarchy" qsTypeId="urn:microsoft.com/office/officeart/2005/8/quickstyle/3d2#1" qsCatId="3D" csTypeId="urn:microsoft.com/office/officeart/2005/8/colors/accent2_1" csCatId="accent2" phldr="1"/>
      <dgm:spPr/>
      <dgm:t>
        <a:bodyPr/>
        <a:lstStyle/>
        <a:p>
          <a:endParaRPr lang="en-IN"/>
        </a:p>
      </dgm:t>
    </dgm:pt>
    <dgm:pt modelId="{8CCC011D-E502-4CC9-B470-9508CE47DBC3}">
      <dgm:prSet phldrT="[Text]" custT="1"/>
      <dgm:spPr/>
      <dgm:t>
        <a:bodyPr/>
        <a:lstStyle/>
        <a:p>
          <a:r>
            <a:rPr lang="en-US" sz="1800" dirty="0"/>
            <a:t>MODIFIED DIETS</a:t>
          </a:r>
          <a:endParaRPr lang="en-IN" sz="1800" dirty="0"/>
        </a:p>
      </dgm:t>
    </dgm:pt>
    <dgm:pt modelId="{3444F0C9-7404-4770-AF67-958C40CD0049}" type="parTrans" cxnId="{BED2A8AB-480C-43EA-8933-BD1FDBF65A0F}">
      <dgm:prSet/>
      <dgm:spPr/>
      <dgm:t>
        <a:bodyPr/>
        <a:lstStyle/>
        <a:p>
          <a:endParaRPr lang="en-IN" sz="2400"/>
        </a:p>
      </dgm:t>
    </dgm:pt>
    <dgm:pt modelId="{FA8B65CA-88FB-475A-B929-7D59194BB495}" type="sibTrans" cxnId="{BED2A8AB-480C-43EA-8933-BD1FDBF65A0F}">
      <dgm:prSet/>
      <dgm:spPr/>
      <dgm:t>
        <a:bodyPr/>
        <a:lstStyle/>
        <a:p>
          <a:endParaRPr lang="en-IN" sz="2400"/>
        </a:p>
      </dgm:t>
    </dgm:pt>
    <dgm:pt modelId="{2CD872FC-7647-4FCC-B689-08DDB1EB4DD4}">
      <dgm:prSet phldrT="[Text]" custT="1"/>
      <dgm:spPr/>
      <dgm:t>
        <a:bodyPr/>
        <a:lstStyle/>
        <a:p>
          <a:endParaRPr lang="en-US" sz="1800" b="0" i="0" dirty="0"/>
        </a:p>
        <a:p>
          <a:endParaRPr lang="en-US" sz="1800" b="0" i="0" dirty="0"/>
        </a:p>
        <a:p>
          <a:endParaRPr lang="en-US" sz="1800" b="0" i="0" dirty="0"/>
        </a:p>
        <a:p>
          <a:endParaRPr lang="en-US" sz="1800" b="0" i="0" dirty="0"/>
        </a:p>
        <a:p>
          <a:endParaRPr lang="en-US" sz="1800" b="0" i="0" dirty="0"/>
        </a:p>
        <a:p>
          <a:endParaRPr lang="en-US" sz="1800" b="0" i="0" dirty="0"/>
        </a:p>
        <a:p>
          <a:endParaRPr lang="en-US" sz="1800" b="0" i="0" dirty="0"/>
        </a:p>
        <a:p>
          <a:endParaRPr lang="en-US" sz="1800" b="0" i="0" dirty="0"/>
        </a:p>
        <a:p>
          <a:endParaRPr lang="en-US" sz="1800" b="0" i="0" dirty="0"/>
        </a:p>
        <a:p>
          <a:endParaRPr lang="en-US" sz="1800" b="1" i="1" dirty="0"/>
        </a:p>
        <a:p>
          <a:endParaRPr lang="en-US" sz="1800" b="1" i="1" dirty="0"/>
        </a:p>
        <a:p>
          <a:r>
            <a:rPr lang="en-US" sz="1800" b="1" i="1" dirty="0"/>
            <a:t>CONSISTENCY</a:t>
          </a:r>
          <a:endParaRPr lang="en-US" sz="1800" b="0" i="0" dirty="0"/>
        </a:p>
        <a:p>
          <a:r>
            <a:rPr lang="en-US" sz="1800" b="0" i="0" dirty="0"/>
            <a:t>1. Clear liquid </a:t>
          </a:r>
        </a:p>
        <a:p>
          <a:r>
            <a:rPr lang="en-US" sz="1800" b="0" i="0" dirty="0"/>
            <a:t>2. Full liquid</a:t>
          </a:r>
        </a:p>
        <a:p>
          <a:r>
            <a:rPr lang="en-US" sz="1800" b="0" i="0" dirty="0"/>
            <a:t>3. Soft diet</a:t>
          </a:r>
        </a:p>
        <a:p>
          <a:r>
            <a:rPr lang="en-US" sz="1800" b="0" i="0" dirty="0"/>
            <a:t>4. Mechanical soft diet</a:t>
          </a:r>
        </a:p>
        <a:p>
          <a:r>
            <a:rPr lang="en-US" sz="1800" b="0" i="0" dirty="0"/>
            <a:t>5.Bland diet</a:t>
          </a:r>
        </a:p>
        <a:p>
          <a:r>
            <a:rPr lang="en-US" sz="1800" b="0" i="0" dirty="0"/>
            <a:t>6. Normal diet</a:t>
          </a:r>
        </a:p>
        <a:p>
          <a:endParaRPr lang="en-US" sz="1800" b="0" i="0" dirty="0"/>
        </a:p>
        <a:p>
          <a:endParaRPr lang="en-US" sz="1800" b="0" i="0" dirty="0"/>
        </a:p>
        <a:p>
          <a:endParaRPr lang="en-US" sz="1800" b="0" i="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IN" sz="1800" dirty="0"/>
        </a:p>
      </dgm:t>
    </dgm:pt>
    <dgm:pt modelId="{F2BEC114-8653-4D1E-AFB6-257AFC3472EE}" type="parTrans" cxnId="{05912797-9281-4DD4-8977-717DC478E8AB}">
      <dgm:prSet/>
      <dgm:spPr/>
      <dgm:t>
        <a:bodyPr/>
        <a:lstStyle/>
        <a:p>
          <a:endParaRPr lang="en-IN" sz="1800" dirty="0"/>
        </a:p>
      </dgm:t>
    </dgm:pt>
    <dgm:pt modelId="{62809BDE-CED0-4F46-9CEA-E5F2C82AB04D}" type="sibTrans" cxnId="{05912797-9281-4DD4-8977-717DC478E8AB}">
      <dgm:prSet/>
      <dgm:spPr/>
      <dgm:t>
        <a:bodyPr/>
        <a:lstStyle/>
        <a:p>
          <a:endParaRPr lang="en-IN" sz="2400"/>
        </a:p>
      </dgm:t>
    </dgm:pt>
    <dgm:pt modelId="{415742AA-F995-4A9D-924C-FDB22CBA6152}">
      <dgm:prSet phldrT="[Text]" custT="1"/>
      <dgm:spPr/>
      <dgm:t>
        <a:bodyPr/>
        <a:lstStyle/>
        <a:p>
          <a:r>
            <a:rPr lang="en-US" sz="1800" b="1" i="1" dirty="0"/>
            <a:t>NUTRIENT CONTENT</a:t>
          </a:r>
        </a:p>
        <a:p>
          <a:endParaRPr lang="en-US" sz="1800" dirty="0"/>
        </a:p>
        <a:p>
          <a:r>
            <a:rPr lang="en-US" sz="1800" dirty="0"/>
            <a:t>1. High fiber</a:t>
          </a:r>
        </a:p>
        <a:p>
          <a:r>
            <a:rPr lang="en-US" sz="1800" dirty="0"/>
            <a:t>2. Low protein</a:t>
          </a:r>
        </a:p>
        <a:p>
          <a:r>
            <a:rPr lang="en-US" sz="1800" dirty="0"/>
            <a:t>3. Na restricted</a:t>
          </a:r>
        </a:p>
        <a:p>
          <a:r>
            <a:rPr lang="en-US" sz="1800" dirty="0"/>
            <a:t>4. Low fat</a:t>
          </a:r>
        </a:p>
        <a:p>
          <a:r>
            <a:rPr lang="en-US" sz="1800" dirty="0"/>
            <a:t>5. Low fiber</a:t>
          </a:r>
        </a:p>
        <a:p>
          <a:endParaRPr lang="en-IN" sz="1800" dirty="0"/>
        </a:p>
      </dgm:t>
    </dgm:pt>
    <dgm:pt modelId="{45F5E65E-C873-4FB6-AE2F-A6B5A152758A}" type="parTrans" cxnId="{0016F649-C7E6-40F1-BEC1-CD078ED6F236}">
      <dgm:prSet/>
      <dgm:spPr/>
      <dgm:t>
        <a:bodyPr/>
        <a:lstStyle/>
        <a:p>
          <a:endParaRPr lang="en-IN" sz="1800" dirty="0"/>
        </a:p>
      </dgm:t>
    </dgm:pt>
    <dgm:pt modelId="{905D415F-DF88-45D0-9FB0-DAC2DB72ECE9}" type="sibTrans" cxnId="{0016F649-C7E6-40F1-BEC1-CD078ED6F236}">
      <dgm:prSet/>
      <dgm:spPr/>
      <dgm:t>
        <a:bodyPr/>
        <a:lstStyle/>
        <a:p>
          <a:endParaRPr lang="en-IN" sz="2400"/>
        </a:p>
      </dgm:t>
    </dgm:pt>
    <dgm:pt modelId="{8BA23CC0-358E-494E-A3DA-DF04FA88FB53}">
      <dgm:prSet custT="1"/>
      <dgm:spPr/>
      <dgm:t>
        <a:bodyPr/>
        <a:lstStyle/>
        <a:p>
          <a:r>
            <a:rPr lang="en-US" sz="1800" b="1" i="1" dirty="0"/>
            <a:t>QUANTITY</a:t>
          </a:r>
        </a:p>
        <a:p>
          <a:endParaRPr lang="en-US" sz="1800" dirty="0"/>
        </a:p>
        <a:p>
          <a:r>
            <a:rPr lang="en-US" sz="1800" dirty="0"/>
            <a:t>1. Obesity </a:t>
          </a:r>
        </a:p>
        <a:p>
          <a:r>
            <a:rPr lang="en-US" sz="1800" dirty="0"/>
            <a:t>2. CVD</a:t>
          </a:r>
        </a:p>
        <a:p>
          <a:r>
            <a:rPr lang="en-US" sz="1800" dirty="0"/>
            <a:t>3. Diarrhea </a:t>
          </a:r>
        </a:p>
        <a:p>
          <a:r>
            <a:rPr lang="en-US" sz="1800" dirty="0"/>
            <a:t>4. Diabetes</a:t>
          </a:r>
        </a:p>
        <a:p>
          <a:endParaRPr lang="en-US" sz="1800" dirty="0"/>
        </a:p>
        <a:p>
          <a:endParaRPr lang="en-US" sz="1800" dirty="0"/>
        </a:p>
        <a:p>
          <a:r>
            <a:rPr lang="en-US" sz="1800" dirty="0"/>
            <a:t> </a:t>
          </a:r>
          <a:endParaRPr lang="en-IN" sz="1800" dirty="0"/>
        </a:p>
      </dgm:t>
    </dgm:pt>
    <dgm:pt modelId="{4AA537D6-2C69-4D21-899D-389DFB4F5E3C}" type="parTrans" cxnId="{351B834A-F240-47CE-ADAF-71C858B5AC0A}">
      <dgm:prSet/>
      <dgm:spPr/>
      <dgm:t>
        <a:bodyPr/>
        <a:lstStyle/>
        <a:p>
          <a:endParaRPr lang="en-IN" sz="1800" dirty="0"/>
        </a:p>
      </dgm:t>
    </dgm:pt>
    <dgm:pt modelId="{411C34A5-252E-4B1A-974F-DDBC1DA2A9A5}" type="sibTrans" cxnId="{351B834A-F240-47CE-ADAF-71C858B5AC0A}">
      <dgm:prSet/>
      <dgm:spPr/>
      <dgm:t>
        <a:bodyPr/>
        <a:lstStyle/>
        <a:p>
          <a:endParaRPr lang="en-IN" sz="2400"/>
        </a:p>
      </dgm:t>
    </dgm:pt>
    <dgm:pt modelId="{D6FB42BD-90F0-4A2F-821F-87C1117D224C}">
      <dgm:prSet custT="1"/>
      <dgm:spPr/>
      <dgm:t>
        <a:bodyPr/>
        <a:lstStyle/>
        <a:p>
          <a:r>
            <a:rPr lang="en-US" sz="1800" b="1" i="1" dirty="0"/>
            <a:t>SPECIAL METHD OF FEEDING</a:t>
          </a:r>
        </a:p>
        <a:p>
          <a:endParaRPr lang="en-US" sz="1800" dirty="0"/>
        </a:p>
        <a:p>
          <a:r>
            <a:rPr lang="en-US" sz="1800" dirty="0"/>
            <a:t>1. Enteral      </a:t>
          </a:r>
        </a:p>
        <a:p>
          <a:r>
            <a:rPr lang="en-US" sz="1800" dirty="0"/>
            <a:t>   ( tube feeding)</a:t>
          </a:r>
        </a:p>
        <a:p>
          <a:r>
            <a:rPr lang="en-US" sz="1800" dirty="0"/>
            <a:t>2. Parenteral         </a:t>
          </a:r>
        </a:p>
        <a:p>
          <a:r>
            <a:rPr lang="en-US" sz="1800" dirty="0"/>
            <a:t>(intravenous fluid)</a:t>
          </a:r>
        </a:p>
        <a:p>
          <a:endParaRPr lang="en-US" sz="1800" dirty="0"/>
        </a:p>
        <a:p>
          <a:endParaRPr lang="en-US" sz="1800" dirty="0"/>
        </a:p>
        <a:p>
          <a:endParaRPr lang="en-IN" sz="1800" dirty="0"/>
        </a:p>
      </dgm:t>
    </dgm:pt>
    <dgm:pt modelId="{4E36BAC9-6CAD-41A0-98A9-D599D02B4EDF}" type="parTrans" cxnId="{FA80B78B-F160-4AAD-959A-88EBCC44C80E}">
      <dgm:prSet/>
      <dgm:spPr/>
      <dgm:t>
        <a:bodyPr/>
        <a:lstStyle/>
        <a:p>
          <a:endParaRPr lang="en-IN" sz="1800" dirty="0"/>
        </a:p>
      </dgm:t>
    </dgm:pt>
    <dgm:pt modelId="{5936F54F-63B2-4B08-841A-F224ADC7F6A4}" type="sibTrans" cxnId="{FA80B78B-F160-4AAD-959A-88EBCC44C80E}">
      <dgm:prSet/>
      <dgm:spPr/>
      <dgm:t>
        <a:bodyPr/>
        <a:lstStyle/>
        <a:p>
          <a:endParaRPr lang="en-IN" sz="2400"/>
        </a:p>
      </dgm:t>
    </dgm:pt>
    <dgm:pt modelId="{5F626110-6CB5-4644-9BB4-08314FB1F268}" type="pres">
      <dgm:prSet presAssocID="{DE4F32E0-6AD3-43CA-9C74-4223C222E4A1}" presName="hierChild1" presStyleCnt="0">
        <dgm:presLayoutVars>
          <dgm:chPref val="1"/>
          <dgm:dir/>
          <dgm:animOne val="branch"/>
          <dgm:animLvl val="lvl"/>
          <dgm:resizeHandles/>
        </dgm:presLayoutVars>
      </dgm:prSet>
      <dgm:spPr/>
    </dgm:pt>
    <dgm:pt modelId="{CF01A59E-6A03-42BD-923D-47A5C415CA75}" type="pres">
      <dgm:prSet presAssocID="{8CCC011D-E502-4CC9-B470-9508CE47DBC3}" presName="hierRoot1" presStyleCnt="0"/>
      <dgm:spPr/>
    </dgm:pt>
    <dgm:pt modelId="{98858606-03AE-49D0-8E5B-49C3749EADC1}" type="pres">
      <dgm:prSet presAssocID="{8CCC011D-E502-4CC9-B470-9508CE47DBC3}" presName="composite" presStyleCnt="0"/>
      <dgm:spPr/>
    </dgm:pt>
    <dgm:pt modelId="{349F6358-9FAC-4DB0-B71C-477A555AFA01}" type="pres">
      <dgm:prSet presAssocID="{8CCC011D-E502-4CC9-B470-9508CE47DBC3}" presName="background" presStyleLbl="node0" presStyleIdx="0" presStyleCnt="1"/>
      <dgm:spPr/>
    </dgm:pt>
    <dgm:pt modelId="{32B71D40-3B81-459B-90A5-B0B8719DAE9C}" type="pres">
      <dgm:prSet presAssocID="{8CCC011D-E502-4CC9-B470-9508CE47DBC3}" presName="text" presStyleLbl="fgAcc0" presStyleIdx="0" presStyleCnt="1" custScaleX="390882" custLinFactY="-10671" custLinFactNeighborX="-37190" custLinFactNeighborY="-100000">
        <dgm:presLayoutVars>
          <dgm:chPref val="3"/>
        </dgm:presLayoutVars>
      </dgm:prSet>
      <dgm:spPr/>
    </dgm:pt>
    <dgm:pt modelId="{2983C2EC-6C24-4BE0-924A-740104F85BBF}" type="pres">
      <dgm:prSet presAssocID="{8CCC011D-E502-4CC9-B470-9508CE47DBC3}" presName="hierChild2" presStyleCnt="0"/>
      <dgm:spPr/>
    </dgm:pt>
    <dgm:pt modelId="{962CEBEB-1F6E-4FDA-9377-FAC20D5993D6}" type="pres">
      <dgm:prSet presAssocID="{F2BEC114-8653-4D1E-AFB6-257AFC3472EE}" presName="Name10" presStyleLbl="parChTrans1D2" presStyleIdx="0" presStyleCnt="4"/>
      <dgm:spPr/>
    </dgm:pt>
    <dgm:pt modelId="{2BAC8559-2E60-43D7-99D5-7DC4F6CF8552}" type="pres">
      <dgm:prSet presAssocID="{2CD872FC-7647-4FCC-B689-08DDB1EB4DD4}" presName="hierRoot2" presStyleCnt="0"/>
      <dgm:spPr/>
    </dgm:pt>
    <dgm:pt modelId="{CEEB2563-C410-413A-A0E5-2AEFE094BB5A}" type="pres">
      <dgm:prSet presAssocID="{2CD872FC-7647-4FCC-B689-08DDB1EB4DD4}" presName="composite2" presStyleCnt="0"/>
      <dgm:spPr/>
    </dgm:pt>
    <dgm:pt modelId="{0CDF0AFE-CEAB-45CF-99E0-A08FDFAEED64}" type="pres">
      <dgm:prSet presAssocID="{2CD872FC-7647-4FCC-B689-08DDB1EB4DD4}" presName="background2" presStyleLbl="node2" presStyleIdx="0" presStyleCnt="4"/>
      <dgm:spPr/>
    </dgm:pt>
    <dgm:pt modelId="{7578C9A8-17F4-4602-A9B2-BA4B0BCA731D}" type="pres">
      <dgm:prSet presAssocID="{2CD872FC-7647-4FCC-B689-08DDB1EB4DD4}" presName="text2" presStyleLbl="fgAcc2" presStyleIdx="0" presStyleCnt="4" custScaleX="222833" custScaleY="549531" custLinFactX="-12821" custLinFactNeighborX="-100000" custLinFactNeighborY="615">
        <dgm:presLayoutVars>
          <dgm:chPref val="3"/>
        </dgm:presLayoutVars>
      </dgm:prSet>
      <dgm:spPr/>
    </dgm:pt>
    <dgm:pt modelId="{BA686C9A-8B99-4F9B-A41A-17CF1F029968}" type="pres">
      <dgm:prSet presAssocID="{2CD872FC-7647-4FCC-B689-08DDB1EB4DD4}" presName="hierChild3" presStyleCnt="0"/>
      <dgm:spPr/>
    </dgm:pt>
    <dgm:pt modelId="{61440ACF-51C6-496A-ABDB-4AF104570C53}" type="pres">
      <dgm:prSet presAssocID="{45F5E65E-C873-4FB6-AE2F-A6B5A152758A}" presName="Name10" presStyleLbl="parChTrans1D2" presStyleIdx="1" presStyleCnt="4"/>
      <dgm:spPr/>
    </dgm:pt>
    <dgm:pt modelId="{21AE357E-001D-4EF0-9BCF-3F7674A7BC08}" type="pres">
      <dgm:prSet presAssocID="{415742AA-F995-4A9D-924C-FDB22CBA6152}" presName="hierRoot2" presStyleCnt="0"/>
      <dgm:spPr/>
    </dgm:pt>
    <dgm:pt modelId="{78B54981-1247-420D-AD23-66D7B27CFBD7}" type="pres">
      <dgm:prSet presAssocID="{415742AA-F995-4A9D-924C-FDB22CBA6152}" presName="composite2" presStyleCnt="0"/>
      <dgm:spPr/>
    </dgm:pt>
    <dgm:pt modelId="{1FD40974-66F7-4BBC-8497-7391366E24A1}" type="pres">
      <dgm:prSet presAssocID="{415742AA-F995-4A9D-924C-FDB22CBA6152}" presName="background2" presStyleLbl="node2" presStyleIdx="1" presStyleCnt="4"/>
      <dgm:spPr/>
    </dgm:pt>
    <dgm:pt modelId="{A342BFE8-3DCB-4341-A9AD-4FF5772D021E}" type="pres">
      <dgm:prSet presAssocID="{415742AA-F995-4A9D-924C-FDB22CBA6152}" presName="text2" presStyleLbl="fgAcc2" presStyleIdx="1" presStyleCnt="4" custScaleX="231285" custScaleY="530636" custLinFactNeighborX="-46786" custLinFactNeighborY="9816">
        <dgm:presLayoutVars>
          <dgm:chPref val="3"/>
        </dgm:presLayoutVars>
      </dgm:prSet>
      <dgm:spPr/>
    </dgm:pt>
    <dgm:pt modelId="{C8B67805-3513-4F50-A055-83C2B97F8703}" type="pres">
      <dgm:prSet presAssocID="{415742AA-F995-4A9D-924C-FDB22CBA6152}" presName="hierChild3" presStyleCnt="0"/>
      <dgm:spPr/>
    </dgm:pt>
    <dgm:pt modelId="{CD65C62A-F01D-4B2F-A083-DFC38C37BF8E}" type="pres">
      <dgm:prSet presAssocID="{4AA537D6-2C69-4D21-899D-389DFB4F5E3C}" presName="Name10" presStyleLbl="parChTrans1D2" presStyleIdx="2" presStyleCnt="4"/>
      <dgm:spPr/>
    </dgm:pt>
    <dgm:pt modelId="{750053B5-A723-4614-B5CC-8F812DE45FE1}" type="pres">
      <dgm:prSet presAssocID="{8BA23CC0-358E-494E-A3DA-DF04FA88FB53}" presName="hierRoot2" presStyleCnt="0"/>
      <dgm:spPr/>
    </dgm:pt>
    <dgm:pt modelId="{BE6FED73-4526-4935-A58E-8B617D7C330C}" type="pres">
      <dgm:prSet presAssocID="{8BA23CC0-358E-494E-A3DA-DF04FA88FB53}" presName="composite2" presStyleCnt="0"/>
      <dgm:spPr/>
    </dgm:pt>
    <dgm:pt modelId="{76A782E3-F1FF-4E61-98AC-EECDC173824D}" type="pres">
      <dgm:prSet presAssocID="{8BA23CC0-358E-494E-A3DA-DF04FA88FB53}" presName="background2" presStyleLbl="node2" presStyleIdx="2" presStyleCnt="4"/>
      <dgm:spPr/>
    </dgm:pt>
    <dgm:pt modelId="{1C05D94F-4D8D-4092-B340-4CF27478F858}" type="pres">
      <dgm:prSet presAssocID="{8BA23CC0-358E-494E-A3DA-DF04FA88FB53}" presName="text2" presStyleLbl="fgAcc2" presStyleIdx="2" presStyleCnt="4" custScaleX="223382" custScaleY="548311" custLinFactNeighborX="-21258" custLinFactNeighborY="9816">
        <dgm:presLayoutVars>
          <dgm:chPref val="3"/>
        </dgm:presLayoutVars>
      </dgm:prSet>
      <dgm:spPr/>
    </dgm:pt>
    <dgm:pt modelId="{FE6D1470-6C06-42ED-A05C-29FB31A6B5F5}" type="pres">
      <dgm:prSet presAssocID="{8BA23CC0-358E-494E-A3DA-DF04FA88FB53}" presName="hierChild3" presStyleCnt="0"/>
      <dgm:spPr/>
    </dgm:pt>
    <dgm:pt modelId="{0A34F7DE-9ADE-41E6-8E22-B1EE9229F69B}" type="pres">
      <dgm:prSet presAssocID="{4E36BAC9-6CAD-41A0-98A9-D599D02B4EDF}" presName="Name10" presStyleLbl="parChTrans1D2" presStyleIdx="3" presStyleCnt="4"/>
      <dgm:spPr/>
    </dgm:pt>
    <dgm:pt modelId="{42180CE0-071B-4990-A1CA-0C0FE403D5B7}" type="pres">
      <dgm:prSet presAssocID="{D6FB42BD-90F0-4A2F-821F-87C1117D224C}" presName="hierRoot2" presStyleCnt="0"/>
      <dgm:spPr/>
    </dgm:pt>
    <dgm:pt modelId="{03F55E34-EBF4-43CD-A919-37D4A28E3A75}" type="pres">
      <dgm:prSet presAssocID="{D6FB42BD-90F0-4A2F-821F-87C1117D224C}" presName="composite2" presStyleCnt="0"/>
      <dgm:spPr/>
    </dgm:pt>
    <dgm:pt modelId="{2AB2EDE4-3B34-4F06-92AE-3C46216C3ABA}" type="pres">
      <dgm:prSet presAssocID="{D6FB42BD-90F0-4A2F-821F-87C1117D224C}" presName="background2" presStyleLbl="node2" presStyleIdx="3" presStyleCnt="4"/>
      <dgm:spPr/>
    </dgm:pt>
    <dgm:pt modelId="{7ABA49BD-92A0-4283-B316-A5CCC13CD157}" type="pres">
      <dgm:prSet presAssocID="{D6FB42BD-90F0-4A2F-821F-87C1117D224C}" presName="text2" presStyleLbl="fgAcc2" presStyleIdx="3" presStyleCnt="4" custScaleX="223595" custScaleY="533303" custLinFactNeighborX="-11639" custLinFactNeighborY="21300">
        <dgm:presLayoutVars>
          <dgm:chPref val="3"/>
        </dgm:presLayoutVars>
      </dgm:prSet>
      <dgm:spPr/>
    </dgm:pt>
    <dgm:pt modelId="{BAD8EC82-B8E6-40CC-BE0A-737B573AB8F3}" type="pres">
      <dgm:prSet presAssocID="{D6FB42BD-90F0-4A2F-821F-87C1117D224C}" presName="hierChild3" presStyleCnt="0"/>
      <dgm:spPr/>
    </dgm:pt>
  </dgm:ptLst>
  <dgm:cxnLst>
    <dgm:cxn modelId="{3A8F3D0C-A903-44C8-B679-48D064B3D4A1}" type="presOf" srcId="{415742AA-F995-4A9D-924C-FDB22CBA6152}" destId="{A342BFE8-3DCB-4341-A9AD-4FF5772D021E}" srcOrd="0" destOrd="0" presId="urn:microsoft.com/office/officeart/2005/8/layout/hierarchy1"/>
    <dgm:cxn modelId="{A6760615-7505-4A98-A191-0436FC35CFB2}" type="presOf" srcId="{D6FB42BD-90F0-4A2F-821F-87C1117D224C}" destId="{7ABA49BD-92A0-4283-B316-A5CCC13CD157}" srcOrd="0" destOrd="0" presId="urn:microsoft.com/office/officeart/2005/8/layout/hierarchy1"/>
    <dgm:cxn modelId="{8EFA225E-2B55-4975-BD04-0B1531E38701}" type="presOf" srcId="{45F5E65E-C873-4FB6-AE2F-A6B5A152758A}" destId="{61440ACF-51C6-496A-ABDB-4AF104570C53}" srcOrd="0" destOrd="0" presId="urn:microsoft.com/office/officeart/2005/8/layout/hierarchy1"/>
    <dgm:cxn modelId="{DFBC7F60-1B83-46E2-BDA3-3107B542FE2F}" type="presOf" srcId="{F2BEC114-8653-4D1E-AFB6-257AFC3472EE}" destId="{962CEBEB-1F6E-4FDA-9377-FAC20D5993D6}" srcOrd="0" destOrd="0" presId="urn:microsoft.com/office/officeart/2005/8/layout/hierarchy1"/>
    <dgm:cxn modelId="{0016F649-C7E6-40F1-BEC1-CD078ED6F236}" srcId="{8CCC011D-E502-4CC9-B470-9508CE47DBC3}" destId="{415742AA-F995-4A9D-924C-FDB22CBA6152}" srcOrd="1" destOrd="0" parTransId="{45F5E65E-C873-4FB6-AE2F-A6B5A152758A}" sibTransId="{905D415F-DF88-45D0-9FB0-DAC2DB72ECE9}"/>
    <dgm:cxn modelId="{351B834A-F240-47CE-ADAF-71C858B5AC0A}" srcId="{8CCC011D-E502-4CC9-B470-9508CE47DBC3}" destId="{8BA23CC0-358E-494E-A3DA-DF04FA88FB53}" srcOrd="2" destOrd="0" parTransId="{4AA537D6-2C69-4D21-899D-389DFB4F5E3C}" sibTransId="{411C34A5-252E-4B1A-974F-DDBC1DA2A9A5}"/>
    <dgm:cxn modelId="{002E6758-6BE7-42F3-AC80-7A8991B06AC8}" type="presOf" srcId="{2CD872FC-7647-4FCC-B689-08DDB1EB4DD4}" destId="{7578C9A8-17F4-4602-A9B2-BA4B0BCA731D}" srcOrd="0" destOrd="0" presId="urn:microsoft.com/office/officeart/2005/8/layout/hierarchy1"/>
    <dgm:cxn modelId="{FA80B78B-F160-4AAD-959A-88EBCC44C80E}" srcId="{8CCC011D-E502-4CC9-B470-9508CE47DBC3}" destId="{D6FB42BD-90F0-4A2F-821F-87C1117D224C}" srcOrd="3" destOrd="0" parTransId="{4E36BAC9-6CAD-41A0-98A9-D599D02B4EDF}" sibTransId="{5936F54F-63B2-4B08-841A-F224ADC7F6A4}"/>
    <dgm:cxn modelId="{05912797-9281-4DD4-8977-717DC478E8AB}" srcId="{8CCC011D-E502-4CC9-B470-9508CE47DBC3}" destId="{2CD872FC-7647-4FCC-B689-08DDB1EB4DD4}" srcOrd="0" destOrd="0" parTransId="{F2BEC114-8653-4D1E-AFB6-257AFC3472EE}" sibTransId="{62809BDE-CED0-4F46-9CEA-E5F2C82AB04D}"/>
    <dgm:cxn modelId="{F89718AA-3460-46D4-8A90-B601D96456EB}" type="presOf" srcId="{8CCC011D-E502-4CC9-B470-9508CE47DBC3}" destId="{32B71D40-3B81-459B-90A5-B0B8719DAE9C}" srcOrd="0" destOrd="0" presId="urn:microsoft.com/office/officeart/2005/8/layout/hierarchy1"/>
    <dgm:cxn modelId="{BED2A8AB-480C-43EA-8933-BD1FDBF65A0F}" srcId="{DE4F32E0-6AD3-43CA-9C74-4223C222E4A1}" destId="{8CCC011D-E502-4CC9-B470-9508CE47DBC3}" srcOrd="0" destOrd="0" parTransId="{3444F0C9-7404-4770-AF67-958C40CD0049}" sibTransId="{FA8B65CA-88FB-475A-B929-7D59194BB495}"/>
    <dgm:cxn modelId="{FE194EC7-95E1-4F9F-9D8A-67CB435BDCDC}" type="presOf" srcId="{4E36BAC9-6CAD-41A0-98A9-D599D02B4EDF}" destId="{0A34F7DE-9ADE-41E6-8E22-B1EE9229F69B}" srcOrd="0" destOrd="0" presId="urn:microsoft.com/office/officeart/2005/8/layout/hierarchy1"/>
    <dgm:cxn modelId="{78E298CA-8FE3-4532-ACFE-873BFC0B6A60}" type="presOf" srcId="{4AA537D6-2C69-4D21-899D-389DFB4F5E3C}" destId="{CD65C62A-F01D-4B2F-A083-DFC38C37BF8E}" srcOrd="0" destOrd="0" presId="urn:microsoft.com/office/officeart/2005/8/layout/hierarchy1"/>
    <dgm:cxn modelId="{DA0B70D6-5326-41D0-920A-5942029860E4}" type="presOf" srcId="{DE4F32E0-6AD3-43CA-9C74-4223C222E4A1}" destId="{5F626110-6CB5-4644-9BB4-08314FB1F268}" srcOrd="0" destOrd="0" presId="urn:microsoft.com/office/officeart/2005/8/layout/hierarchy1"/>
    <dgm:cxn modelId="{C8CB21DD-6028-49C0-AAC9-5219997F5951}" type="presOf" srcId="{8BA23CC0-358E-494E-A3DA-DF04FA88FB53}" destId="{1C05D94F-4D8D-4092-B340-4CF27478F858}" srcOrd="0" destOrd="0" presId="urn:microsoft.com/office/officeart/2005/8/layout/hierarchy1"/>
    <dgm:cxn modelId="{E93C606A-E628-4978-8AC6-B2F35E4A8F06}" type="presParOf" srcId="{5F626110-6CB5-4644-9BB4-08314FB1F268}" destId="{CF01A59E-6A03-42BD-923D-47A5C415CA75}" srcOrd="0" destOrd="0" presId="urn:microsoft.com/office/officeart/2005/8/layout/hierarchy1"/>
    <dgm:cxn modelId="{8F6C7DEC-3C72-42D6-BB5F-CC82D7FD508C}" type="presParOf" srcId="{CF01A59E-6A03-42BD-923D-47A5C415CA75}" destId="{98858606-03AE-49D0-8E5B-49C3749EADC1}" srcOrd="0" destOrd="0" presId="urn:microsoft.com/office/officeart/2005/8/layout/hierarchy1"/>
    <dgm:cxn modelId="{CA1DD3CB-8E84-4B67-AC77-6AAFEEE4D1E5}" type="presParOf" srcId="{98858606-03AE-49D0-8E5B-49C3749EADC1}" destId="{349F6358-9FAC-4DB0-B71C-477A555AFA01}" srcOrd="0" destOrd="0" presId="urn:microsoft.com/office/officeart/2005/8/layout/hierarchy1"/>
    <dgm:cxn modelId="{B17D8AFD-BFE4-4673-8C35-F55FFCDF5D35}" type="presParOf" srcId="{98858606-03AE-49D0-8E5B-49C3749EADC1}" destId="{32B71D40-3B81-459B-90A5-B0B8719DAE9C}" srcOrd="1" destOrd="0" presId="urn:microsoft.com/office/officeart/2005/8/layout/hierarchy1"/>
    <dgm:cxn modelId="{424AA762-4C29-45DB-8FCC-1D23873FC332}" type="presParOf" srcId="{CF01A59E-6A03-42BD-923D-47A5C415CA75}" destId="{2983C2EC-6C24-4BE0-924A-740104F85BBF}" srcOrd="1" destOrd="0" presId="urn:microsoft.com/office/officeart/2005/8/layout/hierarchy1"/>
    <dgm:cxn modelId="{9ABC3ACF-7DD3-4A31-872D-FFA323FC11A0}" type="presParOf" srcId="{2983C2EC-6C24-4BE0-924A-740104F85BBF}" destId="{962CEBEB-1F6E-4FDA-9377-FAC20D5993D6}" srcOrd="0" destOrd="0" presId="urn:microsoft.com/office/officeart/2005/8/layout/hierarchy1"/>
    <dgm:cxn modelId="{4156B5C9-6776-4E80-81DC-663D717895BD}" type="presParOf" srcId="{2983C2EC-6C24-4BE0-924A-740104F85BBF}" destId="{2BAC8559-2E60-43D7-99D5-7DC4F6CF8552}" srcOrd="1" destOrd="0" presId="urn:microsoft.com/office/officeart/2005/8/layout/hierarchy1"/>
    <dgm:cxn modelId="{7804307E-738E-4D87-BD32-D04A7FCD70F8}" type="presParOf" srcId="{2BAC8559-2E60-43D7-99D5-7DC4F6CF8552}" destId="{CEEB2563-C410-413A-A0E5-2AEFE094BB5A}" srcOrd="0" destOrd="0" presId="urn:microsoft.com/office/officeart/2005/8/layout/hierarchy1"/>
    <dgm:cxn modelId="{E3D84F80-9040-4FF3-BEBC-02E9EDA07EA7}" type="presParOf" srcId="{CEEB2563-C410-413A-A0E5-2AEFE094BB5A}" destId="{0CDF0AFE-CEAB-45CF-99E0-A08FDFAEED64}" srcOrd="0" destOrd="0" presId="urn:microsoft.com/office/officeart/2005/8/layout/hierarchy1"/>
    <dgm:cxn modelId="{F3832A5F-536F-4EC2-A284-341B8F20C55C}" type="presParOf" srcId="{CEEB2563-C410-413A-A0E5-2AEFE094BB5A}" destId="{7578C9A8-17F4-4602-A9B2-BA4B0BCA731D}" srcOrd="1" destOrd="0" presId="urn:microsoft.com/office/officeart/2005/8/layout/hierarchy1"/>
    <dgm:cxn modelId="{0D01AFD9-27F4-48B8-BB48-30733CCE7260}" type="presParOf" srcId="{2BAC8559-2E60-43D7-99D5-7DC4F6CF8552}" destId="{BA686C9A-8B99-4F9B-A41A-17CF1F029968}" srcOrd="1" destOrd="0" presId="urn:microsoft.com/office/officeart/2005/8/layout/hierarchy1"/>
    <dgm:cxn modelId="{DE0E3BF1-3C19-4F4F-9066-522D7B5BEFC4}" type="presParOf" srcId="{2983C2EC-6C24-4BE0-924A-740104F85BBF}" destId="{61440ACF-51C6-496A-ABDB-4AF104570C53}" srcOrd="2" destOrd="0" presId="urn:microsoft.com/office/officeart/2005/8/layout/hierarchy1"/>
    <dgm:cxn modelId="{72118CB5-9B1F-459D-B619-09C2201ED405}" type="presParOf" srcId="{2983C2EC-6C24-4BE0-924A-740104F85BBF}" destId="{21AE357E-001D-4EF0-9BCF-3F7674A7BC08}" srcOrd="3" destOrd="0" presId="urn:microsoft.com/office/officeart/2005/8/layout/hierarchy1"/>
    <dgm:cxn modelId="{C805FC00-E791-42A4-9576-B4C5ECC56D98}" type="presParOf" srcId="{21AE357E-001D-4EF0-9BCF-3F7674A7BC08}" destId="{78B54981-1247-420D-AD23-66D7B27CFBD7}" srcOrd="0" destOrd="0" presId="urn:microsoft.com/office/officeart/2005/8/layout/hierarchy1"/>
    <dgm:cxn modelId="{EA8F8998-3227-4A88-9A1D-FBD51149AD05}" type="presParOf" srcId="{78B54981-1247-420D-AD23-66D7B27CFBD7}" destId="{1FD40974-66F7-4BBC-8497-7391366E24A1}" srcOrd="0" destOrd="0" presId="urn:microsoft.com/office/officeart/2005/8/layout/hierarchy1"/>
    <dgm:cxn modelId="{39AC2F09-8D41-45E1-A267-6B132BBD31D6}" type="presParOf" srcId="{78B54981-1247-420D-AD23-66D7B27CFBD7}" destId="{A342BFE8-3DCB-4341-A9AD-4FF5772D021E}" srcOrd="1" destOrd="0" presId="urn:microsoft.com/office/officeart/2005/8/layout/hierarchy1"/>
    <dgm:cxn modelId="{7F353691-4BF6-4938-B963-29AB42D95A27}" type="presParOf" srcId="{21AE357E-001D-4EF0-9BCF-3F7674A7BC08}" destId="{C8B67805-3513-4F50-A055-83C2B97F8703}" srcOrd="1" destOrd="0" presId="urn:microsoft.com/office/officeart/2005/8/layout/hierarchy1"/>
    <dgm:cxn modelId="{B561D3B8-63B3-4F5E-A011-FF49E9B32FFE}" type="presParOf" srcId="{2983C2EC-6C24-4BE0-924A-740104F85BBF}" destId="{CD65C62A-F01D-4B2F-A083-DFC38C37BF8E}" srcOrd="4" destOrd="0" presId="urn:microsoft.com/office/officeart/2005/8/layout/hierarchy1"/>
    <dgm:cxn modelId="{0D3895D1-13F9-49C7-BB16-39F351D02A84}" type="presParOf" srcId="{2983C2EC-6C24-4BE0-924A-740104F85BBF}" destId="{750053B5-A723-4614-B5CC-8F812DE45FE1}" srcOrd="5" destOrd="0" presId="urn:microsoft.com/office/officeart/2005/8/layout/hierarchy1"/>
    <dgm:cxn modelId="{BE4E973D-FBFA-4E26-A4AA-72D44779E2D1}" type="presParOf" srcId="{750053B5-A723-4614-B5CC-8F812DE45FE1}" destId="{BE6FED73-4526-4935-A58E-8B617D7C330C}" srcOrd="0" destOrd="0" presId="urn:microsoft.com/office/officeart/2005/8/layout/hierarchy1"/>
    <dgm:cxn modelId="{FE031C12-AE69-4FDC-89DE-DB4F819FD1FE}" type="presParOf" srcId="{BE6FED73-4526-4935-A58E-8B617D7C330C}" destId="{76A782E3-F1FF-4E61-98AC-EECDC173824D}" srcOrd="0" destOrd="0" presId="urn:microsoft.com/office/officeart/2005/8/layout/hierarchy1"/>
    <dgm:cxn modelId="{4E05EFB4-E24C-427D-81C4-19207F57A9DB}" type="presParOf" srcId="{BE6FED73-4526-4935-A58E-8B617D7C330C}" destId="{1C05D94F-4D8D-4092-B340-4CF27478F858}" srcOrd="1" destOrd="0" presId="urn:microsoft.com/office/officeart/2005/8/layout/hierarchy1"/>
    <dgm:cxn modelId="{9C0C4C3D-4DBA-4EF5-8A83-4D847862D7A4}" type="presParOf" srcId="{750053B5-A723-4614-B5CC-8F812DE45FE1}" destId="{FE6D1470-6C06-42ED-A05C-29FB31A6B5F5}" srcOrd="1" destOrd="0" presId="urn:microsoft.com/office/officeart/2005/8/layout/hierarchy1"/>
    <dgm:cxn modelId="{7A91ACE1-CA46-40BC-A7E6-BAE753169F2A}" type="presParOf" srcId="{2983C2EC-6C24-4BE0-924A-740104F85BBF}" destId="{0A34F7DE-9ADE-41E6-8E22-B1EE9229F69B}" srcOrd="6" destOrd="0" presId="urn:microsoft.com/office/officeart/2005/8/layout/hierarchy1"/>
    <dgm:cxn modelId="{C09F7FDB-BF57-4854-ADFB-37CED0C04D2E}" type="presParOf" srcId="{2983C2EC-6C24-4BE0-924A-740104F85BBF}" destId="{42180CE0-071B-4990-A1CA-0C0FE403D5B7}" srcOrd="7" destOrd="0" presId="urn:microsoft.com/office/officeart/2005/8/layout/hierarchy1"/>
    <dgm:cxn modelId="{4FAFAA06-D8A4-43F7-8E0C-7561ABAB8F57}" type="presParOf" srcId="{42180CE0-071B-4990-A1CA-0C0FE403D5B7}" destId="{03F55E34-EBF4-43CD-A919-37D4A28E3A75}" srcOrd="0" destOrd="0" presId="urn:microsoft.com/office/officeart/2005/8/layout/hierarchy1"/>
    <dgm:cxn modelId="{A2ADBD00-241A-4E92-AA74-4302AE6A72DE}" type="presParOf" srcId="{03F55E34-EBF4-43CD-A919-37D4A28E3A75}" destId="{2AB2EDE4-3B34-4F06-92AE-3C46216C3ABA}" srcOrd="0" destOrd="0" presId="urn:microsoft.com/office/officeart/2005/8/layout/hierarchy1"/>
    <dgm:cxn modelId="{A63ACA0A-B5F9-48A3-88B3-D645155819DD}" type="presParOf" srcId="{03F55E34-EBF4-43CD-A919-37D4A28E3A75}" destId="{7ABA49BD-92A0-4283-B316-A5CCC13CD157}" srcOrd="1" destOrd="0" presId="urn:microsoft.com/office/officeart/2005/8/layout/hierarchy1"/>
    <dgm:cxn modelId="{4604663A-434C-4676-AC3D-64C5D6A996F2}" type="presParOf" srcId="{42180CE0-071B-4990-A1CA-0C0FE403D5B7}" destId="{BAD8EC82-B8E6-40CC-BE0A-737B573AB8F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4F7DE-9ADE-41E6-8E22-B1EE9229F69B}">
      <dsp:nvSpPr>
        <dsp:cNvPr id="0" name=""/>
        <dsp:cNvSpPr/>
      </dsp:nvSpPr>
      <dsp:spPr>
        <a:xfrm>
          <a:off x="5181454" y="553253"/>
          <a:ext cx="4155156" cy="522082"/>
        </a:xfrm>
        <a:custGeom>
          <a:avLst/>
          <a:gdLst/>
          <a:ahLst/>
          <a:cxnLst/>
          <a:rect l="0" t="0" r="0" b="0"/>
          <a:pathLst>
            <a:path>
              <a:moveTo>
                <a:pt x="0" y="0"/>
              </a:moveTo>
              <a:lnTo>
                <a:pt x="0" y="425278"/>
              </a:lnTo>
              <a:lnTo>
                <a:pt x="4155156" y="425278"/>
              </a:lnTo>
              <a:lnTo>
                <a:pt x="4155156" y="522082"/>
              </a:lnTo>
            </a:path>
          </a:pathLst>
        </a:custGeom>
        <a:noFill/>
        <a:ln w="11429" cap="flat" cmpd="sng" algn="ctr">
          <a:solidFill>
            <a:schemeClr val="accent2">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65C62A-F01D-4B2F-A083-DFC38C37BF8E}">
      <dsp:nvSpPr>
        <dsp:cNvPr id="0" name=""/>
        <dsp:cNvSpPr/>
      </dsp:nvSpPr>
      <dsp:spPr>
        <a:xfrm>
          <a:off x="5181454" y="553253"/>
          <a:ext cx="1487039" cy="422496"/>
        </a:xfrm>
        <a:custGeom>
          <a:avLst/>
          <a:gdLst/>
          <a:ahLst/>
          <a:cxnLst/>
          <a:rect l="0" t="0" r="0" b="0"/>
          <a:pathLst>
            <a:path>
              <a:moveTo>
                <a:pt x="0" y="0"/>
              </a:moveTo>
              <a:lnTo>
                <a:pt x="0" y="325691"/>
              </a:lnTo>
              <a:lnTo>
                <a:pt x="1487039" y="325691"/>
              </a:lnTo>
              <a:lnTo>
                <a:pt x="1487039" y="422496"/>
              </a:lnTo>
            </a:path>
          </a:pathLst>
        </a:custGeom>
        <a:noFill/>
        <a:ln w="11429" cap="flat" cmpd="sng" algn="ctr">
          <a:solidFill>
            <a:schemeClr val="accent2">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1440ACF-51C6-496A-ABDB-4AF104570C53}">
      <dsp:nvSpPr>
        <dsp:cNvPr id="0" name=""/>
        <dsp:cNvSpPr/>
      </dsp:nvSpPr>
      <dsp:spPr>
        <a:xfrm>
          <a:off x="3793953" y="553253"/>
          <a:ext cx="1387500" cy="479442"/>
        </a:xfrm>
        <a:custGeom>
          <a:avLst/>
          <a:gdLst/>
          <a:ahLst/>
          <a:cxnLst/>
          <a:rect l="0" t="0" r="0" b="0"/>
          <a:pathLst>
            <a:path>
              <a:moveTo>
                <a:pt x="1387500" y="0"/>
              </a:moveTo>
              <a:lnTo>
                <a:pt x="1387500" y="382637"/>
              </a:lnTo>
              <a:lnTo>
                <a:pt x="0" y="382637"/>
              </a:lnTo>
              <a:lnTo>
                <a:pt x="0" y="479442"/>
              </a:lnTo>
            </a:path>
          </a:pathLst>
        </a:custGeom>
        <a:noFill/>
        <a:ln w="11429" cap="flat" cmpd="sng" algn="ctr">
          <a:solidFill>
            <a:schemeClr val="accent2">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62CEBEB-1F6E-4FDA-9377-FAC20D5993D6}">
      <dsp:nvSpPr>
        <dsp:cNvPr id="0" name=""/>
        <dsp:cNvSpPr/>
      </dsp:nvSpPr>
      <dsp:spPr>
        <a:xfrm>
          <a:off x="1048160" y="553253"/>
          <a:ext cx="4133293" cy="414401"/>
        </a:xfrm>
        <a:custGeom>
          <a:avLst/>
          <a:gdLst/>
          <a:ahLst/>
          <a:cxnLst/>
          <a:rect l="0" t="0" r="0" b="0"/>
          <a:pathLst>
            <a:path>
              <a:moveTo>
                <a:pt x="4133293" y="0"/>
              </a:moveTo>
              <a:lnTo>
                <a:pt x="4133293" y="317596"/>
              </a:lnTo>
              <a:lnTo>
                <a:pt x="0" y="317596"/>
              </a:lnTo>
              <a:lnTo>
                <a:pt x="0" y="414401"/>
              </a:lnTo>
            </a:path>
          </a:pathLst>
        </a:custGeom>
        <a:noFill/>
        <a:ln w="11429" cap="flat" cmpd="sng" algn="ctr">
          <a:solidFill>
            <a:schemeClr val="accent2">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49F6358-9FAC-4DB0-B71C-477A555AFA01}">
      <dsp:nvSpPr>
        <dsp:cNvPr id="0" name=""/>
        <dsp:cNvSpPr/>
      </dsp:nvSpPr>
      <dsp:spPr>
        <a:xfrm>
          <a:off x="3139155" y="-110302"/>
          <a:ext cx="4084597" cy="663555"/>
        </a:xfrm>
        <a:prstGeom prst="roundRect">
          <a:avLst>
            <a:gd name="adj" fmla="val 10000"/>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B71D40-3B81-459B-90A5-B0B8719DAE9C}">
      <dsp:nvSpPr>
        <dsp:cNvPr id="0" name=""/>
        <dsp:cNvSpPr/>
      </dsp:nvSpPr>
      <dsp:spPr>
        <a:xfrm>
          <a:off x="3255263" y="0"/>
          <a:ext cx="4084597" cy="663555"/>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MODIFIED DIETS</a:t>
          </a:r>
          <a:endParaRPr lang="en-IN" sz="1800" kern="1200" dirty="0"/>
        </a:p>
      </dsp:txBody>
      <dsp:txXfrm>
        <a:off x="3274698" y="19435"/>
        <a:ext cx="4045727" cy="624685"/>
      </dsp:txXfrm>
    </dsp:sp>
    <dsp:sp modelId="{0CDF0AFE-CEAB-45CF-99E0-A08FDFAEED64}">
      <dsp:nvSpPr>
        <dsp:cNvPr id="0" name=""/>
        <dsp:cNvSpPr/>
      </dsp:nvSpPr>
      <dsp:spPr>
        <a:xfrm>
          <a:off x="-116107" y="967654"/>
          <a:ext cx="2328536" cy="3646443"/>
        </a:xfrm>
        <a:prstGeom prst="roundRect">
          <a:avLst>
            <a:gd name="adj" fmla="val 10000"/>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78C9A8-17F4-4602-A9B2-BA4B0BCA731D}">
      <dsp:nvSpPr>
        <dsp:cNvPr id="0" name=""/>
        <dsp:cNvSpPr/>
      </dsp:nvSpPr>
      <dsp:spPr>
        <a:xfrm>
          <a:off x="0" y="1077956"/>
          <a:ext cx="2328536" cy="36464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1" i="1" kern="1200" dirty="0"/>
        </a:p>
        <a:p>
          <a:pPr marL="0" lvl="0" indent="0" algn="ctr" defTabSz="800100">
            <a:lnSpc>
              <a:spcPct val="90000"/>
            </a:lnSpc>
            <a:spcBef>
              <a:spcPct val="0"/>
            </a:spcBef>
            <a:spcAft>
              <a:spcPct val="35000"/>
            </a:spcAft>
            <a:buNone/>
          </a:pPr>
          <a:endParaRPr lang="en-US" sz="1800" b="1" i="1" kern="1200" dirty="0"/>
        </a:p>
        <a:p>
          <a:pPr marL="0" lvl="0" indent="0" algn="ctr" defTabSz="800100">
            <a:lnSpc>
              <a:spcPct val="90000"/>
            </a:lnSpc>
            <a:spcBef>
              <a:spcPct val="0"/>
            </a:spcBef>
            <a:spcAft>
              <a:spcPct val="35000"/>
            </a:spcAft>
            <a:buNone/>
          </a:pPr>
          <a:r>
            <a:rPr lang="en-US" sz="1800" b="1" i="1" kern="1200" dirty="0"/>
            <a:t>CONSISTENCY</a:t>
          </a:r>
          <a:endParaRPr lang="en-US" sz="1800" b="0" i="0" kern="1200" dirty="0"/>
        </a:p>
        <a:p>
          <a:pPr marL="0" lvl="0" indent="0" algn="ctr" defTabSz="800100">
            <a:lnSpc>
              <a:spcPct val="90000"/>
            </a:lnSpc>
            <a:spcBef>
              <a:spcPct val="0"/>
            </a:spcBef>
            <a:spcAft>
              <a:spcPct val="35000"/>
            </a:spcAft>
            <a:buNone/>
          </a:pPr>
          <a:r>
            <a:rPr lang="en-US" sz="1800" b="0" i="0" kern="1200" dirty="0"/>
            <a:t>1. Clear liquid </a:t>
          </a:r>
        </a:p>
        <a:p>
          <a:pPr marL="0" lvl="0" indent="0" algn="ctr" defTabSz="800100">
            <a:lnSpc>
              <a:spcPct val="90000"/>
            </a:lnSpc>
            <a:spcBef>
              <a:spcPct val="0"/>
            </a:spcBef>
            <a:spcAft>
              <a:spcPct val="35000"/>
            </a:spcAft>
            <a:buNone/>
          </a:pPr>
          <a:r>
            <a:rPr lang="en-US" sz="1800" b="0" i="0" kern="1200" dirty="0"/>
            <a:t>2. Full liquid</a:t>
          </a:r>
        </a:p>
        <a:p>
          <a:pPr marL="0" lvl="0" indent="0" algn="ctr" defTabSz="800100">
            <a:lnSpc>
              <a:spcPct val="90000"/>
            </a:lnSpc>
            <a:spcBef>
              <a:spcPct val="0"/>
            </a:spcBef>
            <a:spcAft>
              <a:spcPct val="35000"/>
            </a:spcAft>
            <a:buNone/>
          </a:pPr>
          <a:r>
            <a:rPr lang="en-US" sz="1800" b="0" i="0" kern="1200" dirty="0"/>
            <a:t>3. Soft diet</a:t>
          </a:r>
        </a:p>
        <a:p>
          <a:pPr marL="0" lvl="0" indent="0" algn="ctr" defTabSz="800100">
            <a:lnSpc>
              <a:spcPct val="90000"/>
            </a:lnSpc>
            <a:spcBef>
              <a:spcPct val="0"/>
            </a:spcBef>
            <a:spcAft>
              <a:spcPct val="35000"/>
            </a:spcAft>
            <a:buNone/>
          </a:pPr>
          <a:r>
            <a:rPr lang="en-US" sz="1800" b="0" i="0" kern="1200" dirty="0"/>
            <a:t>4. Mechanical soft diet</a:t>
          </a:r>
        </a:p>
        <a:p>
          <a:pPr marL="0" lvl="0" indent="0" algn="ctr" defTabSz="800100">
            <a:lnSpc>
              <a:spcPct val="90000"/>
            </a:lnSpc>
            <a:spcBef>
              <a:spcPct val="0"/>
            </a:spcBef>
            <a:spcAft>
              <a:spcPct val="35000"/>
            </a:spcAft>
            <a:buNone/>
          </a:pPr>
          <a:r>
            <a:rPr lang="en-US" sz="1800" b="0" i="0" kern="1200" dirty="0"/>
            <a:t>5.Bland diet</a:t>
          </a:r>
        </a:p>
        <a:p>
          <a:pPr marL="0" lvl="0" indent="0" algn="ctr" defTabSz="800100">
            <a:lnSpc>
              <a:spcPct val="90000"/>
            </a:lnSpc>
            <a:spcBef>
              <a:spcPct val="0"/>
            </a:spcBef>
            <a:spcAft>
              <a:spcPct val="35000"/>
            </a:spcAft>
            <a:buNone/>
          </a:pPr>
          <a:r>
            <a:rPr lang="en-US" sz="1800" b="0" i="0" kern="1200" dirty="0"/>
            <a:t>6. Normal diet</a:t>
          </a:r>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b="0" i="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IN" sz="1800" kern="1200" dirty="0"/>
        </a:p>
      </dsp:txBody>
      <dsp:txXfrm>
        <a:off x="68200" y="1146156"/>
        <a:ext cx="2192136" cy="3510043"/>
      </dsp:txXfrm>
    </dsp:sp>
    <dsp:sp modelId="{1FD40974-66F7-4BBC-8497-7391366E24A1}">
      <dsp:nvSpPr>
        <dsp:cNvPr id="0" name=""/>
        <dsp:cNvSpPr/>
      </dsp:nvSpPr>
      <dsp:spPr>
        <a:xfrm>
          <a:off x="2585524" y="1032695"/>
          <a:ext cx="2416857" cy="3521064"/>
        </a:xfrm>
        <a:prstGeom prst="roundRect">
          <a:avLst>
            <a:gd name="adj" fmla="val 10000"/>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42BFE8-3DCB-4341-A9AD-4FF5772D021E}">
      <dsp:nvSpPr>
        <dsp:cNvPr id="0" name=""/>
        <dsp:cNvSpPr/>
      </dsp:nvSpPr>
      <dsp:spPr>
        <a:xfrm>
          <a:off x="2701632" y="1142997"/>
          <a:ext cx="2416857" cy="352106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t>NUTRIENT CONTENT</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1. High fiber</a:t>
          </a:r>
        </a:p>
        <a:p>
          <a:pPr marL="0" lvl="0" indent="0" algn="ctr" defTabSz="800100">
            <a:lnSpc>
              <a:spcPct val="90000"/>
            </a:lnSpc>
            <a:spcBef>
              <a:spcPct val="0"/>
            </a:spcBef>
            <a:spcAft>
              <a:spcPct val="35000"/>
            </a:spcAft>
            <a:buNone/>
          </a:pPr>
          <a:r>
            <a:rPr lang="en-US" sz="1800" kern="1200" dirty="0"/>
            <a:t>2. Low protein</a:t>
          </a:r>
        </a:p>
        <a:p>
          <a:pPr marL="0" lvl="0" indent="0" algn="ctr" defTabSz="800100">
            <a:lnSpc>
              <a:spcPct val="90000"/>
            </a:lnSpc>
            <a:spcBef>
              <a:spcPct val="0"/>
            </a:spcBef>
            <a:spcAft>
              <a:spcPct val="35000"/>
            </a:spcAft>
            <a:buNone/>
          </a:pPr>
          <a:r>
            <a:rPr lang="en-US" sz="1800" kern="1200" dirty="0"/>
            <a:t>3. Na restricted</a:t>
          </a:r>
        </a:p>
        <a:p>
          <a:pPr marL="0" lvl="0" indent="0" algn="ctr" defTabSz="800100">
            <a:lnSpc>
              <a:spcPct val="90000"/>
            </a:lnSpc>
            <a:spcBef>
              <a:spcPct val="0"/>
            </a:spcBef>
            <a:spcAft>
              <a:spcPct val="35000"/>
            </a:spcAft>
            <a:buNone/>
          </a:pPr>
          <a:r>
            <a:rPr lang="en-US" sz="1800" kern="1200" dirty="0"/>
            <a:t>4. Low fat</a:t>
          </a:r>
        </a:p>
        <a:p>
          <a:pPr marL="0" lvl="0" indent="0" algn="ctr" defTabSz="800100">
            <a:lnSpc>
              <a:spcPct val="90000"/>
            </a:lnSpc>
            <a:spcBef>
              <a:spcPct val="0"/>
            </a:spcBef>
            <a:spcAft>
              <a:spcPct val="35000"/>
            </a:spcAft>
            <a:buNone/>
          </a:pPr>
          <a:r>
            <a:rPr lang="en-US" sz="1800" kern="1200" dirty="0"/>
            <a:t>5. Low fiber</a:t>
          </a:r>
        </a:p>
        <a:p>
          <a:pPr marL="0" lvl="0" indent="0" algn="ctr" defTabSz="800100">
            <a:lnSpc>
              <a:spcPct val="90000"/>
            </a:lnSpc>
            <a:spcBef>
              <a:spcPct val="0"/>
            </a:spcBef>
            <a:spcAft>
              <a:spcPct val="35000"/>
            </a:spcAft>
            <a:buNone/>
          </a:pPr>
          <a:endParaRPr lang="en-IN" sz="1800" kern="1200" dirty="0"/>
        </a:p>
      </dsp:txBody>
      <dsp:txXfrm>
        <a:off x="2772419" y="1213784"/>
        <a:ext cx="2275283" cy="3379490"/>
      </dsp:txXfrm>
    </dsp:sp>
    <dsp:sp modelId="{76A782E3-F1FF-4E61-98AC-EECDC173824D}">
      <dsp:nvSpPr>
        <dsp:cNvPr id="0" name=""/>
        <dsp:cNvSpPr/>
      </dsp:nvSpPr>
      <dsp:spPr>
        <a:xfrm>
          <a:off x="5501356" y="975749"/>
          <a:ext cx="2334273" cy="3638347"/>
        </a:xfrm>
        <a:prstGeom prst="roundRect">
          <a:avLst>
            <a:gd name="adj" fmla="val 10000"/>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05D94F-4D8D-4092-B340-4CF27478F858}">
      <dsp:nvSpPr>
        <dsp:cNvPr id="0" name=""/>
        <dsp:cNvSpPr/>
      </dsp:nvSpPr>
      <dsp:spPr>
        <a:xfrm>
          <a:off x="5617464" y="1086052"/>
          <a:ext cx="2334273" cy="3638347"/>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t>QUANTITY</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1. Obesity </a:t>
          </a:r>
        </a:p>
        <a:p>
          <a:pPr marL="0" lvl="0" indent="0" algn="ctr" defTabSz="800100">
            <a:lnSpc>
              <a:spcPct val="90000"/>
            </a:lnSpc>
            <a:spcBef>
              <a:spcPct val="0"/>
            </a:spcBef>
            <a:spcAft>
              <a:spcPct val="35000"/>
            </a:spcAft>
            <a:buNone/>
          </a:pPr>
          <a:r>
            <a:rPr lang="en-US" sz="1800" kern="1200" dirty="0"/>
            <a:t>2. CVD</a:t>
          </a:r>
        </a:p>
        <a:p>
          <a:pPr marL="0" lvl="0" indent="0" algn="ctr" defTabSz="800100">
            <a:lnSpc>
              <a:spcPct val="90000"/>
            </a:lnSpc>
            <a:spcBef>
              <a:spcPct val="0"/>
            </a:spcBef>
            <a:spcAft>
              <a:spcPct val="35000"/>
            </a:spcAft>
            <a:buNone/>
          </a:pPr>
          <a:r>
            <a:rPr lang="en-US" sz="1800" kern="1200" dirty="0"/>
            <a:t>3. Diarrhea </a:t>
          </a:r>
        </a:p>
        <a:p>
          <a:pPr marL="0" lvl="0" indent="0" algn="ctr" defTabSz="800100">
            <a:lnSpc>
              <a:spcPct val="90000"/>
            </a:lnSpc>
            <a:spcBef>
              <a:spcPct val="0"/>
            </a:spcBef>
            <a:spcAft>
              <a:spcPct val="35000"/>
            </a:spcAft>
            <a:buNone/>
          </a:pPr>
          <a:r>
            <a:rPr lang="en-US" sz="1800" kern="1200" dirty="0"/>
            <a:t>4. Diabetes</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 </a:t>
          </a:r>
          <a:endParaRPr lang="en-IN" sz="1800" kern="1200" dirty="0"/>
        </a:p>
      </dsp:txBody>
      <dsp:txXfrm>
        <a:off x="5685833" y="1154421"/>
        <a:ext cx="2197535" cy="3501609"/>
      </dsp:txXfrm>
    </dsp:sp>
    <dsp:sp modelId="{2AB2EDE4-3B34-4F06-92AE-3C46216C3ABA}">
      <dsp:nvSpPr>
        <dsp:cNvPr id="0" name=""/>
        <dsp:cNvSpPr/>
      </dsp:nvSpPr>
      <dsp:spPr>
        <a:xfrm>
          <a:off x="8168361" y="1075336"/>
          <a:ext cx="2336499" cy="3538761"/>
        </a:xfrm>
        <a:prstGeom prst="roundRect">
          <a:avLst>
            <a:gd name="adj" fmla="val 10000"/>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BA49BD-92A0-4283-B316-A5CCC13CD157}">
      <dsp:nvSpPr>
        <dsp:cNvPr id="0" name=""/>
        <dsp:cNvSpPr/>
      </dsp:nvSpPr>
      <dsp:spPr>
        <a:xfrm>
          <a:off x="8284469" y="1185638"/>
          <a:ext cx="2336499" cy="353876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t>SPECIAL METHD OF FEEDING</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1. Enteral      </a:t>
          </a:r>
        </a:p>
        <a:p>
          <a:pPr marL="0" lvl="0" indent="0" algn="ctr" defTabSz="800100">
            <a:lnSpc>
              <a:spcPct val="90000"/>
            </a:lnSpc>
            <a:spcBef>
              <a:spcPct val="0"/>
            </a:spcBef>
            <a:spcAft>
              <a:spcPct val="35000"/>
            </a:spcAft>
            <a:buNone/>
          </a:pPr>
          <a:r>
            <a:rPr lang="en-US" sz="1800" kern="1200" dirty="0"/>
            <a:t>   ( tube feeding)</a:t>
          </a:r>
        </a:p>
        <a:p>
          <a:pPr marL="0" lvl="0" indent="0" algn="ctr" defTabSz="800100">
            <a:lnSpc>
              <a:spcPct val="90000"/>
            </a:lnSpc>
            <a:spcBef>
              <a:spcPct val="0"/>
            </a:spcBef>
            <a:spcAft>
              <a:spcPct val="35000"/>
            </a:spcAft>
            <a:buNone/>
          </a:pPr>
          <a:r>
            <a:rPr lang="en-US" sz="1800" kern="1200" dirty="0"/>
            <a:t>2. Parenteral         </a:t>
          </a:r>
        </a:p>
        <a:p>
          <a:pPr marL="0" lvl="0" indent="0" algn="ctr" defTabSz="800100">
            <a:lnSpc>
              <a:spcPct val="90000"/>
            </a:lnSpc>
            <a:spcBef>
              <a:spcPct val="0"/>
            </a:spcBef>
            <a:spcAft>
              <a:spcPct val="35000"/>
            </a:spcAft>
            <a:buNone/>
          </a:pPr>
          <a:r>
            <a:rPr lang="en-US" sz="1800" kern="1200" dirty="0"/>
            <a:t>(intravenous fluid)</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IN" sz="1800" kern="1200" dirty="0"/>
        </a:p>
      </dsp:txBody>
      <dsp:txXfrm>
        <a:off x="8352903" y="1254072"/>
        <a:ext cx="2199631" cy="34018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12/5/2023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12/5/2023</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1D8BD707-D9CF-40AE-B4C6-C98DA3205C09}" type="datetimeFigureOut">
              <a:rPr lang="en-US" smtClean="0"/>
              <a:pPr/>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12/5/2023</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dicinenet.com/weight_loss/article.htm" TargetMode="External"/><Relationship Id="rId2" Type="http://schemas.openxmlformats.org/officeDocument/2006/relationships/hyperlink" Target="https://www.healthline.com/nutrition/how-many-calories-per-day" TargetMode="External"/><Relationship Id="rId1" Type="http://schemas.openxmlformats.org/officeDocument/2006/relationships/slideLayout" Target="../slideLayouts/slideLayout2.xml"/><Relationship Id="rId4" Type="http://schemas.openxmlformats.org/officeDocument/2006/relationships/hyperlink" Target="https://www.medicalnewstoday.com/articles/7379.ph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Saturated_fat" TargetMode="External"/><Relationship Id="rId2" Type="http://schemas.openxmlformats.org/officeDocument/2006/relationships/hyperlink" Target="https://en.wikipedia.org/wiki/Fat"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en.wikipedia.org/wiki/Cardiovascular_disease" TargetMode="External"/><Relationship Id="rId4" Type="http://schemas.openxmlformats.org/officeDocument/2006/relationships/hyperlink" Target="https://en.wikipedia.org/wiki/Cholestero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healthline.com/nutrition/electrolyt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dicinenet.com/drinks_and_beverages_quiz/quiz.htm" TargetMode="External"/><Relationship Id="rId2" Type="http://schemas.openxmlformats.org/officeDocument/2006/relationships/hyperlink" Target="https://www.medicinenet.com/sugar_addiction_pictures_slideshow/article.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ebmd.com/cholesterol-management/features/truth-about-saturated-fats" TargetMode="External"/><Relationship Id="rId2" Type="http://schemas.openxmlformats.org/officeDocument/2006/relationships/hyperlink" Target="https://www.webmd.com/hypertension-high-blood-pressure/ss/slideshow-hypertension-overview"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webmd.com/cholesterol-management/default.ht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healthline.com/health/stroke" TargetMode="External"/><Relationship Id="rId2" Type="http://schemas.openxmlformats.org/officeDocument/2006/relationships/hyperlink" Target="https://www.healthline.com/human-body-maps/small-intestine" TargetMode="External"/><Relationship Id="rId1" Type="http://schemas.openxmlformats.org/officeDocument/2006/relationships/slideLayout" Target="../slideLayouts/slideLayout4.xml"/><Relationship Id="rId6" Type="http://schemas.openxmlformats.org/officeDocument/2006/relationships/hyperlink" Target="https://www.healthline.com/health/intravenous-medication-administration" TargetMode="External"/><Relationship Id="rId5" Type="http://schemas.openxmlformats.org/officeDocument/2006/relationships/hyperlink" Target="https://www.healthline.com/health/feeding-tube-infants" TargetMode="External"/><Relationship Id="rId4" Type="http://schemas.openxmlformats.org/officeDocument/2006/relationships/hyperlink" Target="https://www.healthline.com/symptom/failure-to-thriv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line.com/health/feeding-tube-insertion-gastrostomy" TargetMode="External"/><Relationship Id="rId2" Type="http://schemas.openxmlformats.org/officeDocument/2006/relationships/hyperlink" Target="https://www.healthline.com/health/nasogastric-intubation-and-feeding" TargetMode="Externa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hyperlink" Target="https://www.healthline.com/health/refeeding-syndrome" TargetMode="External"/><Relationship Id="rId2" Type="http://schemas.openxmlformats.org/officeDocument/2006/relationships/hyperlink" Target="https://www.healthline.com/health/aspiration" TargetMode="External"/><Relationship Id="rId1" Type="http://schemas.openxmlformats.org/officeDocument/2006/relationships/slideLayout" Target="../slideLayouts/slideLayout2.xml"/><Relationship Id="rId4" Type="http://schemas.openxmlformats.org/officeDocument/2006/relationships/hyperlink" Target="https://www.nutritioncare.org/Guidelines_and_Clinical_Resources/EN_Formula_Guide/Enteral_Nutrition_Formula_Guid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healthline.com/health/cancer" TargetMode="External"/><Relationship Id="rId2" Type="http://schemas.openxmlformats.org/officeDocument/2006/relationships/hyperlink" Target="https://www.healthline.com/health/crohns-disease"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hyperlink" Target="https://www.healthline.com/health/ischemic-coliti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healthline.com/health/how-to-tell-if-you-have-a-blood-clot" TargetMode="External"/><Relationship Id="rId2" Type="http://schemas.openxmlformats.org/officeDocument/2006/relationships/hyperlink" Target="https://www.nutritioncare.org/PNResources/" TargetMode="External"/><Relationship Id="rId1" Type="http://schemas.openxmlformats.org/officeDocument/2006/relationships/slideLayout" Target="../slideLayouts/slideLayout5.xml"/><Relationship Id="rId4" Type="http://schemas.openxmlformats.org/officeDocument/2006/relationships/hyperlink" Target="https://www.healthline.com/health/cirrhosi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Diet_(nutrition)" TargetMode="External"/><Relationship Id="rId2" Type="http://schemas.openxmlformats.org/officeDocument/2006/relationships/hyperlink" Target="https://en.wikipedia.org/wiki/Human_nutrition" TargetMode="Externa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s://en.wikipedia.org/wiki/Foodservice" TargetMode="External"/><Relationship Id="rId13" Type="http://schemas.openxmlformats.org/officeDocument/2006/relationships/hyperlink" Target="https://en.wikipedia.org/wiki/Cafeteria" TargetMode="External"/><Relationship Id="rId3" Type="http://schemas.openxmlformats.org/officeDocument/2006/relationships/hyperlink" Target="https://en.wikipedia.org/wiki/Nursing_home" TargetMode="External"/><Relationship Id="rId7" Type="http://schemas.openxmlformats.org/officeDocument/2006/relationships/hyperlink" Target="https://en.wikipedia.org/wiki/Home_care" TargetMode="External"/><Relationship Id="rId12" Type="http://schemas.openxmlformats.org/officeDocument/2006/relationships/hyperlink" Target="https://en.wikipedia.org/wiki/Restaurant" TargetMode="External"/><Relationship Id="rId2" Type="http://schemas.openxmlformats.org/officeDocument/2006/relationships/hyperlink" Target="https://en.wikipedia.org/wiki/Hospital" TargetMode="External"/><Relationship Id="rId1" Type="http://schemas.openxmlformats.org/officeDocument/2006/relationships/slideLayout" Target="../slideLayouts/slideLayout2.xml"/><Relationship Id="rId6" Type="http://schemas.openxmlformats.org/officeDocument/2006/relationships/hyperlink" Target="https://en.wikipedia.org/wiki/Public_health" TargetMode="External"/><Relationship Id="rId11" Type="http://schemas.openxmlformats.org/officeDocument/2006/relationships/hyperlink" Target="https://en.wikipedia.org/wiki/Prison" TargetMode="External"/><Relationship Id="rId5" Type="http://schemas.openxmlformats.org/officeDocument/2006/relationships/hyperlink" Target="https://en.wikipedia.org/wiki/Community" TargetMode="External"/><Relationship Id="rId15" Type="http://schemas.openxmlformats.org/officeDocument/2006/relationships/hyperlink" Target="https://en.wikipedia.org/wiki/Nursing_homes" TargetMode="External"/><Relationship Id="rId10" Type="http://schemas.openxmlformats.org/officeDocument/2006/relationships/hyperlink" Target="https://en.wikipedia.org/wiki/School" TargetMode="External"/><Relationship Id="rId4" Type="http://schemas.openxmlformats.org/officeDocument/2006/relationships/hyperlink" Target="https://en.wikipedia.org/wiki/Patient" TargetMode="External"/><Relationship Id="rId9" Type="http://schemas.openxmlformats.org/officeDocument/2006/relationships/hyperlink" Target="https://en.wikipedia.org/wiki/Health_care" TargetMode="External"/><Relationship Id="rId14" Type="http://schemas.openxmlformats.org/officeDocument/2006/relationships/hyperlink" Target="https://en.wikipedia.org/wiki/Gerontology"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en.wikipedia.org/wiki/Administration_(business)" TargetMode="External"/><Relationship Id="rId13" Type="http://schemas.openxmlformats.org/officeDocument/2006/relationships/hyperlink" Target="https://en.wikipedia.org/wiki/Medical_practice" TargetMode="External"/><Relationship Id="rId3" Type="http://schemas.openxmlformats.org/officeDocument/2006/relationships/hyperlink" Target="https://en.wikipedia.org/wiki/Research" TargetMode="External"/><Relationship Id="rId7" Type="http://schemas.openxmlformats.org/officeDocument/2006/relationships/hyperlink" Target="https://en.wikipedia.org/wiki/Behavior_change_(public_health)" TargetMode="External"/><Relationship Id="rId12" Type="http://schemas.openxmlformats.org/officeDocument/2006/relationships/hyperlink" Target="https://en.wikipedia.org/wiki/Consultant" TargetMode="External"/><Relationship Id="rId2" Type="http://schemas.openxmlformats.org/officeDocument/2006/relationships/hyperlink" Target="https://en.wikipedia.org/wiki/School_health_services" TargetMode="External"/><Relationship Id="rId1" Type="http://schemas.openxmlformats.org/officeDocument/2006/relationships/slideLayout" Target="../slideLayouts/slideLayout2.xml"/><Relationship Id="rId6" Type="http://schemas.openxmlformats.org/officeDocument/2006/relationships/hyperlink" Target="https://en.wikipedia.org/wiki/Health_policy" TargetMode="External"/><Relationship Id="rId11" Type="http://schemas.openxmlformats.org/officeDocument/2006/relationships/hyperlink" Target="https://en.wikipedia.org/wiki/Mass_media" TargetMode="External"/><Relationship Id="rId5" Type="http://schemas.openxmlformats.org/officeDocument/2006/relationships/hyperlink" Target="https://en.wikipedia.org/wiki/Health_services_research" TargetMode="External"/><Relationship Id="rId10" Type="http://schemas.openxmlformats.org/officeDocument/2006/relationships/hyperlink" Target="https://en.wikipedia.org/wiki/Business" TargetMode="External"/><Relationship Id="rId4" Type="http://schemas.openxmlformats.org/officeDocument/2006/relationships/hyperlink" Target="https://en.wikipedia.org/wiki/Social_sciences" TargetMode="External"/><Relationship Id="rId9" Type="http://schemas.openxmlformats.org/officeDocument/2006/relationships/hyperlink" Target="https://en.wikipedia.org/wiki/Managemen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idyut Nath\Desktop\santu\istock-692546794.jpg"/>
          <p:cNvPicPr>
            <a:picLocks noChangeAspect="1" noChangeArrowheads="1"/>
          </p:cNvPicPr>
          <p:nvPr/>
        </p:nvPicPr>
        <p:blipFill>
          <a:blip r:embed="rId2" cstate="print">
            <a:lum bright="40000"/>
          </a:blip>
          <a:srcRect/>
          <a:stretch>
            <a:fillRect/>
          </a:stretch>
        </p:blipFill>
        <p:spPr bwMode="auto">
          <a:xfrm>
            <a:off x="505884" y="2740843"/>
            <a:ext cx="11277600" cy="3657600"/>
          </a:xfrm>
          <a:prstGeom prst="rect">
            <a:avLst/>
          </a:prstGeom>
          <a:noFill/>
        </p:spPr>
      </p:pic>
      <p:sp>
        <p:nvSpPr>
          <p:cNvPr id="3" name="Subtitle 2"/>
          <p:cNvSpPr>
            <a:spLocks noGrp="1"/>
          </p:cNvSpPr>
          <p:nvPr>
            <p:ph type="body" idx="1"/>
          </p:nvPr>
        </p:nvSpPr>
        <p:spPr>
          <a:xfrm>
            <a:off x="609600" y="2743200"/>
            <a:ext cx="11076516" cy="3581400"/>
          </a:xfrm>
        </p:spPr>
        <p:txBody>
          <a:bodyPr>
            <a:noAutofit/>
          </a:bodyPr>
          <a:lstStyle/>
          <a:p>
            <a:r>
              <a:rPr lang="en-IN" sz="3600" i="1" u="sng" dirty="0">
                <a:solidFill>
                  <a:schemeClr val="accent6">
                    <a:lumMod val="50000"/>
                  </a:schemeClr>
                </a:solidFill>
              </a:rPr>
              <a:t>Diet is the sum of food consumed by a person or other organism</a:t>
            </a:r>
          </a:p>
          <a:p>
            <a:pPr algn="just"/>
            <a:endParaRPr lang="en-IN" sz="3600" i="1" dirty="0">
              <a:solidFill>
                <a:schemeClr val="accent6">
                  <a:lumMod val="50000"/>
                </a:schemeClr>
              </a:solidFill>
            </a:endParaRPr>
          </a:p>
          <a:p>
            <a:pPr algn="just"/>
            <a:r>
              <a:rPr lang="en-IN" sz="2800" i="1" dirty="0">
                <a:solidFill>
                  <a:schemeClr val="accent6">
                    <a:lumMod val="50000"/>
                  </a:schemeClr>
                </a:solidFill>
              </a:rPr>
              <a:t>Diet</a:t>
            </a:r>
            <a:r>
              <a:rPr lang="en-IN" sz="2800" dirty="0">
                <a:solidFill>
                  <a:schemeClr val="accent6">
                    <a:lumMod val="50000"/>
                  </a:schemeClr>
                </a:solidFill>
              </a:rPr>
              <a:t> can also refer to the food and drink a person consumes daily and the mental and physical circumstances connected to eating</a:t>
            </a:r>
            <a:r>
              <a:rPr lang="en-IN" sz="2800" dirty="0"/>
              <a:t>.</a:t>
            </a:r>
          </a:p>
        </p:txBody>
      </p:sp>
      <p:sp>
        <p:nvSpPr>
          <p:cNvPr id="2" name="Title 1"/>
          <p:cNvSpPr>
            <a:spLocks noGrp="1"/>
          </p:cNvSpPr>
          <p:nvPr>
            <p:ph type="title"/>
          </p:nvPr>
        </p:nvSpPr>
        <p:spPr/>
        <p:txBody>
          <a:bodyPr>
            <a:normAutofit/>
          </a:bodyPr>
          <a:lstStyle/>
          <a:p>
            <a:r>
              <a:rPr lang="en-IN" sz="8800" b="1" u="sng" dirty="0">
                <a:solidFill>
                  <a:schemeClr val="accent6">
                    <a:lumMod val="50000"/>
                  </a:schemeClr>
                </a:solidFill>
                <a:effectLst>
                  <a:outerShdw blurRad="38100" dist="38100" dir="2700000" algn="tl">
                    <a:srgbClr val="000000">
                      <a:alpha val="43137"/>
                    </a:srgbClr>
                  </a:outerShdw>
                </a:effectLst>
              </a:rPr>
              <a:t>DIET</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DIETARY HISTORY:</a:t>
            </a:r>
            <a:endParaRPr lang="en-IN" sz="4000" b="1" dirty="0"/>
          </a:p>
        </p:txBody>
      </p:sp>
      <p:sp>
        <p:nvSpPr>
          <p:cNvPr id="3" name="Content Placeholder 2"/>
          <p:cNvSpPr>
            <a:spLocks noGrp="1"/>
          </p:cNvSpPr>
          <p:nvPr>
            <p:ph sz="quarter" idx="1"/>
          </p:nvPr>
        </p:nvSpPr>
        <p:spPr>
          <a:xfrm>
            <a:off x="402336" y="1527048"/>
            <a:ext cx="8589264" cy="4572000"/>
          </a:xfrm>
        </p:spPr>
        <p:txBody>
          <a:bodyPr>
            <a:normAutofit/>
          </a:bodyPr>
          <a:lstStyle/>
          <a:p>
            <a:pPr lvl="0"/>
            <a:r>
              <a:rPr lang="en-US" sz="3200" dirty="0"/>
              <a:t>Meals — Where eaten, when, with whom.</a:t>
            </a:r>
            <a:endParaRPr lang="en-IN" sz="3200" dirty="0"/>
          </a:p>
          <a:p>
            <a:pPr lvl="0"/>
            <a:r>
              <a:rPr lang="en-US" sz="3200" dirty="0"/>
              <a:t>Meals skipped — Which, How often.</a:t>
            </a:r>
            <a:endParaRPr lang="en-IN" sz="3200" dirty="0"/>
          </a:p>
          <a:p>
            <a:pPr lvl="0"/>
            <a:r>
              <a:rPr lang="en-US" sz="3200" dirty="0"/>
              <a:t>Food preparation — By whom and the facilities available.</a:t>
            </a:r>
            <a:endParaRPr lang="en-IN" sz="3200" dirty="0"/>
          </a:p>
          <a:p>
            <a:pPr lvl="0"/>
            <a:r>
              <a:rPr lang="en-US" sz="3200" dirty="0"/>
              <a:t>Meals away from home – Canteen, Cafeteria, restaurant school lunch etc.</a:t>
            </a:r>
            <a:endParaRPr lang="en-IN" sz="3200" dirty="0"/>
          </a:p>
          <a:p>
            <a:pPr lvl="0"/>
            <a:r>
              <a:rPr lang="en-US" sz="3200" dirty="0"/>
              <a:t>Snacks – How often, type, quantity food likes and Dislike.</a:t>
            </a:r>
            <a:endParaRPr lang="en-IN" sz="3200" dirty="0"/>
          </a:p>
        </p:txBody>
      </p:sp>
      <p:pic>
        <p:nvPicPr>
          <p:cNvPr id="6146" name="Picture 2" descr="C:\Users\Bidyut Nath\Desktop\santu\shutterstock_23112619-e1446329896221.jpg"/>
          <p:cNvPicPr>
            <a:picLocks noChangeAspect="1" noChangeArrowheads="1"/>
          </p:cNvPicPr>
          <p:nvPr/>
        </p:nvPicPr>
        <p:blipFill>
          <a:blip r:embed="rId2" cstate="print"/>
          <a:srcRect/>
          <a:stretch>
            <a:fillRect/>
          </a:stretch>
        </p:blipFill>
        <p:spPr bwMode="auto">
          <a:xfrm>
            <a:off x="9144000" y="2022348"/>
            <a:ext cx="2781669" cy="3581400"/>
          </a:xfrm>
          <a:prstGeom prst="rect">
            <a:avLst/>
          </a:prstGeom>
          <a:noFill/>
          <a:ln>
            <a:solidFill>
              <a:schemeClr val="tx1"/>
            </a:solidFill>
          </a:ln>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CLASSIFICATION OF MODIFIED DIET</a:t>
            </a:r>
          </a:p>
        </p:txBody>
      </p:sp>
      <p:graphicFrame>
        <p:nvGraphicFramePr>
          <p:cNvPr id="10" name="Content Placeholder 5"/>
          <p:cNvGraphicFramePr>
            <a:graphicFrameLocks noGrp="1"/>
          </p:cNvGraphicFramePr>
          <p:nvPr>
            <p:ph idx="1"/>
            <p:extLst>
              <p:ext uri="{D42A27DB-BD31-4B8C-83A1-F6EECF244321}">
                <p14:modId xmlns:p14="http://schemas.microsoft.com/office/powerpoint/2010/main" val="2482819540"/>
              </p:ext>
            </p:extLst>
          </p:nvPr>
        </p:nvGraphicFramePr>
        <p:xfrm>
          <a:off x="935736" y="1600200"/>
          <a:ext cx="11256264"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MODIFICATIONS IN CONSISTENCY</a:t>
            </a:r>
            <a:endParaRPr lang="en-IN" dirty="0"/>
          </a:p>
        </p:txBody>
      </p:sp>
      <p:pic>
        <p:nvPicPr>
          <p:cNvPr id="9218" name="Picture 2" descr="C:\Users\Bidyut Nath\Desktop\santu\be40e28776458886e37359cbcc1e95f0.jpg"/>
          <p:cNvPicPr>
            <a:picLocks noChangeAspect="1" noChangeArrowheads="1"/>
          </p:cNvPicPr>
          <p:nvPr/>
        </p:nvPicPr>
        <p:blipFill>
          <a:blip r:embed="rId2" cstate="print"/>
          <a:srcRect/>
          <a:stretch>
            <a:fillRect/>
          </a:stretch>
        </p:blipFill>
        <p:spPr bwMode="auto">
          <a:xfrm>
            <a:off x="533400" y="1676400"/>
            <a:ext cx="11201399" cy="4572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i="1" dirty="0"/>
              <a:t>NORMAL DIET-</a:t>
            </a:r>
            <a:endParaRPr lang="en-IN" sz="4400" dirty="0"/>
          </a:p>
        </p:txBody>
      </p:sp>
      <p:sp>
        <p:nvSpPr>
          <p:cNvPr id="3" name="Content Placeholder 2"/>
          <p:cNvSpPr>
            <a:spLocks noGrp="1"/>
          </p:cNvSpPr>
          <p:nvPr>
            <p:ph sz="quarter" idx="1"/>
          </p:nvPr>
        </p:nvSpPr>
        <p:spPr/>
        <p:txBody>
          <a:bodyPr>
            <a:normAutofit lnSpcReduction="10000"/>
          </a:bodyPr>
          <a:lstStyle/>
          <a:p>
            <a:pPr>
              <a:buNone/>
            </a:pPr>
            <a:endParaRPr lang="en-US" sz="3200" dirty="0"/>
          </a:p>
          <a:p>
            <a:r>
              <a:rPr lang="en-US" sz="3200" b="1" i="1" dirty="0"/>
              <a:t>A normal diet is defined as one which consist of any and all food eaten by the person in health.</a:t>
            </a:r>
          </a:p>
          <a:p>
            <a:pPr>
              <a:buNone/>
            </a:pPr>
            <a:endParaRPr lang="en-US" sz="3200" dirty="0"/>
          </a:p>
          <a:p>
            <a:r>
              <a:rPr lang="en-US" sz="3200" dirty="0"/>
              <a:t>It is planned keeping the basic food groups in mind so that optimum amounts of all nutrients provided.</a:t>
            </a:r>
          </a:p>
          <a:p>
            <a:pPr>
              <a:buNone/>
            </a:pPr>
            <a:endParaRPr lang="en-US" sz="3200" dirty="0"/>
          </a:p>
          <a:p>
            <a:r>
              <a:rPr lang="en-US" sz="3200" dirty="0"/>
              <a:t>Since the patient is hospitalized or at bed rest, a reduction of 10% in energy intake should be made.</a:t>
            </a:r>
            <a:endParaRPr lang="en-IN" sz="3200" dirty="0"/>
          </a:p>
          <a:p>
            <a:endParaRPr lang="en-IN" sz="3200"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i="1" dirty="0"/>
              <a:t>FLUID DIETS</a:t>
            </a:r>
            <a:endParaRPr lang="en-IN" sz="4400" dirty="0"/>
          </a:p>
        </p:txBody>
      </p:sp>
      <p:sp>
        <p:nvSpPr>
          <p:cNvPr id="3" name="Content Placeholder 2"/>
          <p:cNvSpPr>
            <a:spLocks noGrp="1"/>
          </p:cNvSpPr>
          <p:nvPr>
            <p:ph sz="quarter" idx="1"/>
          </p:nvPr>
        </p:nvSpPr>
        <p:spPr>
          <a:xfrm>
            <a:off x="402336" y="1527048"/>
            <a:ext cx="11338560" cy="4797552"/>
          </a:xfrm>
        </p:spPr>
        <p:txBody>
          <a:bodyPr>
            <a:normAutofit fontScale="92500" lnSpcReduction="10000"/>
          </a:bodyPr>
          <a:lstStyle/>
          <a:p>
            <a:r>
              <a:rPr lang="en-US" sz="3600" b="1" i="1" dirty="0"/>
              <a:t>Fluid diets are used in febrile states, post-operatively or whenever the patient is unable to tolerate solid foods.</a:t>
            </a:r>
          </a:p>
          <a:p>
            <a:pPr>
              <a:buNone/>
            </a:pPr>
            <a:endParaRPr lang="en-US" sz="3600" dirty="0"/>
          </a:p>
          <a:p>
            <a:r>
              <a:rPr lang="en-US" sz="3600" dirty="0"/>
              <a:t>Fluid diet are of two types depending upon  nutritional adequacy-</a:t>
            </a:r>
          </a:p>
          <a:p>
            <a:pPr>
              <a:buNone/>
            </a:pPr>
            <a:endParaRPr lang="en-US" sz="3600" i="1" dirty="0"/>
          </a:p>
          <a:p>
            <a:pPr marL="550926" indent="-514350">
              <a:buAutoNum type="arabicPeriod"/>
            </a:pPr>
            <a:r>
              <a:rPr lang="en-US" sz="3600" i="1" dirty="0"/>
              <a:t>Clear fluid diet</a:t>
            </a:r>
          </a:p>
          <a:p>
            <a:pPr marL="550926" indent="-514350">
              <a:buAutoNum type="arabicPeriod"/>
            </a:pPr>
            <a:r>
              <a:rPr lang="en-US" sz="3600" i="1" dirty="0"/>
              <a:t>Full fluid diet</a:t>
            </a:r>
            <a:endParaRPr lang="en-IN" sz="3600" i="1" dirty="0"/>
          </a:p>
          <a:p>
            <a:endParaRPr lang="en-IN" sz="3600"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CLEAR FLUID DIET-</a:t>
            </a:r>
            <a:endParaRPr lang="en-IN" dirty="0"/>
          </a:p>
        </p:txBody>
      </p:sp>
      <p:sp>
        <p:nvSpPr>
          <p:cNvPr id="3" name="Content Placeholder 2"/>
          <p:cNvSpPr>
            <a:spLocks noGrp="1"/>
          </p:cNvSpPr>
          <p:nvPr>
            <p:ph sz="quarter" idx="1"/>
          </p:nvPr>
        </p:nvSpPr>
        <p:spPr>
          <a:xfrm>
            <a:off x="402336" y="1524000"/>
            <a:ext cx="5846064" cy="4572000"/>
          </a:xfrm>
        </p:spPr>
        <p:txBody>
          <a:bodyPr>
            <a:normAutofit fontScale="92500" lnSpcReduction="20000"/>
          </a:bodyPr>
          <a:lstStyle/>
          <a:p>
            <a:pPr>
              <a:buNone/>
            </a:pPr>
            <a:endParaRPr lang="en-US" sz="1800" dirty="0"/>
          </a:p>
          <a:p>
            <a:r>
              <a:rPr lang="en-US" sz="1800" b="1" i="1" dirty="0"/>
              <a:t>CONSIST OF ONLY CLEAR  FLUIDS.</a:t>
            </a:r>
          </a:p>
          <a:p>
            <a:pPr>
              <a:buNone/>
            </a:pPr>
            <a:endParaRPr lang="en-US" sz="1800" dirty="0"/>
          </a:p>
          <a:p>
            <a:r>
              <a:rPr lang="en-US" sz="1800" dirty="0"/>
              <a:t>The diet is free from any solids, even those found in milk. </a:t>
            </a:r>
          </a:p>
          <a:p>
            <a:r>
              <a:rPr lang="en-US" sz="1800" dirty="0"/>
              <a:t>The clear fluid diet is inadequate in all nutrients &amp; use only for 1-2 days.</a:t>
            </a:r>
          </a:p>
          <a:p>
            <a:pPr>
              <a:buNone/>
            </a:pPr>
            <a:endParaRPr lang="en-US" sz="1800" dirty="0"/>
          </a:p>
          <a:p>
            <a:r>
              <a:rPr lang="en-US" sz="1800" b="1" i="1" dirty="0"/>
              <a:t>PURPOSE- </a:t>
            </a:r>
            <a:r>
              <a:rPr lang="en-US" sz="1800" dirty="0"/>
              <a:t>to prevent dehydration and relieve thirst.</a:t>
            </a:r>
          </a:p>
          <a:p>
            <a:pPr>
              <a:buNone/>
            </a:pPr>
            <a:endParaRPr lang="en-US" sz="1800" dirty="0"/>
          </a:p>
          <a:p>
            <a:r>
              <a:rPr lang="en-US" sz="1800" b="1" i="1" dirty="0"/>
              <a:t>USED FOR- </a:t>
            </a:r>
            <a:r>
              <a:rPr lang="en-US" sz="1800" dirty="0"/>
              <a:t>short periods such as in acute vomiting or diarrhea.</a:t>
            </a:r>
          </a:p>
          <a:p>
            <a:r>
              <a:rPr lang="en-US" sz="1800" dirty="0"/>
              <a:t>High in simple sugars &amp; need to be modified for diabetic patients.</a:t>
            </a:r>
          </a:p>
          <a:p>
            <a:pPr>
              <a:buNone/>
            </a:pPr>
            <a:endParaRPr lang="en-US" sz="1800" dirty="0"/>
          </a:p>
          <a:p>
            <a:r>
              <a:rPr lang="en-US" sz="1800" b="1" i="1" dirty="0"/>
              <a:t>AMOUNT OF FLUID GIVEN-   </a:t>
            </a:r>
            <a:r>
              <a:rPr lang="en-US" sz="1800" dirty="0"/>
              <a:t>initially 40-80ml/hour, which is than gradually increased to 100-120 ml/day.</a:t>
            </a:r>
          </a:p>
          <a:p>
            <a:endParaRPr lang="en-US" sz="1800" dirty="0"/>
          </a:p>
          <a:p>
            <a:pPr>
              <a:buNone/>
            </a:pPr>
            <a:endParaRPr lang="en-US" sz="1800" dirty="0"/>
          </a:p>
          <a:p>
            <a:endParaRPr lang="en-IN" sz="1800" dirty="0"/>
          </a:p>
        </p:txBody>
      </p:sp>
      <p:sp>
        <p:nvSpPr>
          <p:cNvPr id="4" name="Rectangle 3"/>
          <p:cNvSpPr/>
          <p:nvPr/>
        </p:nvSpPr>
        <p:spPr>
          <a:xfrm>
            <a:off x="7086600" y="1694795"/>
            <a:ext cx="4648200" cy="4401205"/>
          </a:xfrm>
          <a:prstGeom prst="rect">
            <a:avLst/>
          </a:prstGeom>
        </p:spPr>
        <p:txBody>
          <a:bodyPr wrap="square">
            <a:spAutoFit/>
          </a:bodyPr>
          <a:lstStyle/>
          <a:p>
            <a:pPr>
              <a:buNone/>
            </a:pPr>
            <a:r>
              <a:rPr lang="en-US" sz="2000" b="1" i="1" dirty="0"/>
              <a:t>FOODS INCLUDED:-</a:t>
            </a:r>
          </a:p>
          <a:p>
            <a:pPr>
              <a:buFont typeface="Arial" pitchFamily="34" charset="0"/>
              <a:buChar char="•"/>
            </a:pPr>
            <a:endParaRPr lang="en-US" sz="2000" dirty="0"/>
          </a:p>
          <a:p>
            <a:pPr>
              <a:buFont typeface="Arial" pitchFamily="34" charset="0"/>
              <a:buChar char="•"/>
            </a:pPr>
            <a:r>
              <a:rPr lang="en-US" sz="2000" b="1" i="1" dirty="0"/>
              <a:t>Fruit juices- </a:t>
            </a:r>
            <a:r>
              <a:rPr lang="en-US" sz="2000" dirty="0"/>
              <a:t>apple, orange grape</a:t>
            </a:r>
          </a:p>
          <a:p>
            <a:pPr>
              <a:buFont typeface="Arial" pitchFamily="34" charset="0"/>
              <a:buChar char="•"/>
            </a:pPr>
            <a:endParaRPr lang="en-US" sz="2000" dirty="0"/>
          </a:p>
          <a:p>
            <a:pPr>
              <a:buFont typeface="Arial" pitchFamily="34" charset="0"/>
              <a:buChar char="•"/>
            </a:pPr>
            <a:r>
              <a:rPr lang="en-US" sz="2000" b="1" i="1" dirty="0"/>
              <a:t>Cereal water- </a:t>
            </a:r>
            <a:r>
              <a:rPr lang="en-US" sz="2000" dirty="0"/>
              <a:t>barley, arrowroot water, sago kanji, rice kanji</a:t>
            </a:r>
          </a:p>
          <a:p>
            <a:pPr>
              <a:buFont typeface="Arial" pitchFamily="34" charset="0"/>
              <a:buChar char="•"/>
            </a:pPr>
            <a:endParaRPr lang="en-US" sz="2000" dirty="0"/>
          </a:p>
          <a:p>
            <a:pPr>
              <a:buFont typeface="Arial" pitchFamily="34" charset="0"/>
              <a:buChar char="•"/>
            </a:pPr>
            <a:r>
              <a:rPr lang="en-US" sz="2000" b="1" i="1" dirty="0"/>
              <a:t>Soups-</a:t>
            </a:r>
            <a:r>
              <a:rPr lang="en-US" sz="2000" dirty="0"/>
              <a:t> clear soups, fat free </a:t>
            </a:r>
          </a:p>
          <a:p>
            <a:pPr>
              <a:buFont typeface="Arial" pitchFamily="34" charset="0"/>
              <a:buChar char="•"/>
            </a:pPr>
            <a:endParaRPr lang="en-US" sz="2000" dirty="0"/>
          </a:p>
          <a:p>
            <a:pPr>
              <a:buFont typeface="Arial" pitchFamily="34" charset="0"/>
              <a:buChar char="•"/>
            </a:pPr>
            <a:r>
              <a:rPr lang="en-US" sz="2000" b="1" i="1" dirty="0"/>
              <a:t>Beverages- </a:t>
            </a:r>
            <a:r>
              <a:rPr lang="en-US" sz="2000" dirty="0"/>
              <a:t>tea, coffee with lime &amp; sugar (no milk), lime juice, coconut water, sugarcane juice</a:t>
            </a:r>
          </a:p>
          <a:p>
            <a:pPr>
              <a:buFont typeface="Arial" pitchFamily="34" charset="0"/>
              <a:buChar char="•"/>
            </a:pPr>
            <a:endParaRPr lang="en-US" sz="2000" dirty="0"/>
          </a:p>
          <a:p>
            <a:pPr>
              <a:buFont typeface="Arial" pitchFamily="34" charset="0"/>
              <a:buChar char="•"/>
            </a:pPr>
            <a:r>
              <a:rPr lang="en-US" sz="2000" b="1" i="1" dirty="0"/>
              <a:t>Flavored gelatin and fruit ices</a:t>
            </a:r>
            <a:endParaRPr lang="en-IN" sz="2000" b="1" i="1"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FULL FLUID DIET</a:t>
            </a:r>
            <a:endParaRPr lang="en-IN" dirty="0"/>
          </a:p>
        </p:txBody>
      </p:sp>
      <p:sp>
        <p:nvSpPr>
          <p:cNvPr id="3" name="Content Placeholder 2"/>
          <p:cNvSpPr>
            <a:spLocks noGrp="1"/>
          </p:cNvSpPr>
          <p:nvPr>
            <p:ph sz="quarter" idx="1"/>
          </p:nvPr>
        </p:nvSpPr>
        <p:spPr>
          <a:xfrm>
            <a:off x="411762" y="1476316"/>
            <a:ext cx="6903438" cy="4848284"/>
          </a:xfrm>
        </p:spPr>
        <p:txBody>
          <a:bodyPr>
            <a:normAutofit fontScale="77500" lnSpcReduction="20000"/>
          </a:bodyPr>
          <a:lstStyle/>
          <a:p>
            <a:r>
              <a:rPr lang="en-US" b="1" i="1" dirty="0"/>
              <a:t>PRESCRIBED TO-  </a:t>
            </a:r>
            <a:r>
              <a:rPr lang="en-US" dirty="0"/>
              <a:t>individuals who are unable to chew, swallow or tolerate solid foods.</a:t>
            </a:r>
          </a:p>
          <a:p>
            <a:endParaRPr lang="en-US" dirty="0"/>
          </a:p>
          <a:p>
            <a:r>
              <a:rPr lang="en-US" b="1" i="1" dirty="0"/>
              <a:t>GIVEN-</a:t>
            </a:r>
            <a:r>
              <a:rPr lang="en-US" dirty="0"/>
              <a:t>  after clear fluid &amp; before starting solid diet.</a:t>
            </a:r>
          </a:p>
          <a:p>
            <a:endParaRPr lang="en-US" dirty="0"/>
          </a:p>
          <a:p>
            <a:r>
              <a:rPr lang="en-US" b="1" i="1" dirty="0"/>
              <a:t>Composed of </a:t>
            </a:r>
            <a:r>
              <a:rPr lang="en-US" dirty="0"/>
              <a:t>foods that are liquid at room temperature.</a:t>
            </a:r>
          </a:p>
          <a:p>
            <a:r>
              <a:rPr lang="en-US" dirty="0"/>
              <a:t>It is free from cellulose &amp; irritating condiments or spices. </a:t>
            </a:r>
          </a:p>
          <a:p>
            <a:r>
              <a:rPr lang="en-US" dirty="0"/>
              <a:t>It is well planned to meet most of the RDA’s .</a:t>
            </a:r>
          </a:p>
          <a:p>
            <a:endParaRPr lang="en-US" dirty="0"/>
          </a:p>
          <a:p>
            <a:r>
              <a:rPr lang="en-US" b="1" i="1" dirty="0"/>
              <a:t>PRESCRIBED DURING- </a:t>
            </a:r>
            <a:r>
              <a:rPr lang="en-US" dirty="0"/>
              <a:t>acute infections, gastritis, after surgery, &amp; for people too ill to eat solid food..</a:t>
            </a:r>
          </a:p>
          <a:p>
            <a:endParaRPr lang="en-US" dirty="0"/>
          </a:p>
          <a:p>
            <a:r>
              <a:rPr lang="en-US" dirty="0"/>
              <a:t> </a:t>
            </a:r>
            <a:r>
              <a:rPr lang="en-US" b="1" i="1" dirty="0"/>
              <a:t>Diet provide- </a:t>
            </a:r>
            <a:r>
              <a:rPr lang="en-US" dirty="0"/>
              <a:t>approx. 1500-2000 </a:t>
            </a:r>
            <a:r>
              <a:rPr lang="en-US" dirty="0" err="1"/>
              <a:t>kal</a:t>
            </a:r>
            <a:r>
              <a:rPr lang="en-US" dirty="0"/>
              <a:t>, 55-65g protein and adequate minerals and vitamins</a:t>
            </a:r>
          </a:p>
          <a:p>
            <a:endParaRPr lang="en-US" dirty="0"/>
          </a:p>
          <a:p>
            <a:endParaRPr lang="en-US" dirty="0"/>
          </a:p>
          <a:p>
            <a:endParaRPr lang="en-US" dirty="0"/>
          </a:p>
          <a:p>
            <a:endParaRPr lang="en-IN" dirty="0"/>
          </a:p>
          <a:p>
            <a:endParaRPr lang="en-IN" dirty="0"/>
          </a:p>
        </p:txBody>
      </p:sp>
      <p:sp>
        <p:nvSpPr>
          <p:cNvPr id="4" name="Rectangle 3"/>
          <p:cNvSpPr/>
          <p:nvPr/>
        </p:nvSpPr>
        <p:spPr>
          <a:xfrm>
            <a:off x="7772400" y="1638300"/>
            <a:ext cx="4007837" cy="4524315"/>
          </a:xfrm>
          <a:prstGeom prst="rect">
            <a:avLst/>
          </a:prstGeom>
        </p:spPr>
        <p:txBody>
          <a:bodyPr wrap="square">
            <a:spAutoFit/>
          </a:bodyPr>
          <a:lstStyle/>
          <a:p>
            <a:pPr>
              <a:buNone/>
            </a:pPr>
            <a:r>
              <a:rPr lang="en-US" sz="2400" b="1" i="1" dirty="0"/>
              <a:t>FOODS INCLUDED-</a:t>
            </a:r>
          </a:p>
          <a:p>
            <a:pPr>
              <a:buNone/>
            </a:pPr>
            <a:endParaRPr lang="en-US" sz="2400" dirty="0"/>
          </a:p>
          <a:p>
            <a:pPr>
              <a:buFont typeface="Arial" pitchFamily="34" charset="0"/>
              <a:buChar char="•"/>
            </a:pPr>
            <a:r>
              <a:rPr lang="en-US" sz="2400" dirty="0"/>
              <a:t>Cream soups, </a:t>
            </a:r>
            <a:r>
              <a:rPr lang="en-US" sz="2400" dirty="0" err="1"/>
              <a:t>daal</a:t>
            </a:r>
            <a:r>
              <a:rPr lang="en-US" sz="2400" dirty="0"/>
              <a:t> soup, whipped potatoes.</a:t>
            </a:r>
          </a:p>
          <a:p>
            <a:pPr>
              <a:buFont typeface="Arial" pitchFamily="34" charset="0"/>
              <a:buChar char="•"/>
            </a:pPr>
            <a:endParaRPr lang="en-US" sz="2400" dirty="0"/>
          </a:p>
          <a:p>
            <a:pPr>
              <a:buFont typeface="Arial" pitchFamily="34" charset="0"/>
              <a:buChar char="•"/>
            </a:pPr>
            <a:r>
              <a:rPr lang="en-US" sz="2400" dirty="0"/>
              <a:t>Milk shakes, plain ice cream, custard.</a:t>
            </a:r>
          </a:p>
          <a:p>
            <a:pPr>
              <a:buFont typeface="Arial" pitchFamily="34" charset="0"/>
              <a:buChar char="•"/>
            </a:pPr>
            <a:endParaRPr lang="en-US" sz="2400" dirty="0"/>
          </a:p>
          <a:p>
            <a:pPr>
              <a:buFont typeface="Arial" pitchFamily="34" charset="0"/>
              <a:buChar char="•"/>
            </a:pPr>
            <a:r>
              <a:rPr lang="en-US" sz="2400" dirty="0"/>
              <a:t>Oat meal, arrowroot, &amp; sago kanji with milk.</a:t>
            </a:r>
          </a:p>
          <a:p>
            <a:pPr>
              <a:buFont typeface="Arial" pitchFamily="34" charset="0"/>
              <a:buChar char="•"/>
            </a:pPr>
            <a:endParaRPr lang="en-US" sz="2400" dirty="0"/>
          </a:p>
          <a:p>
            <a:pPr>
              <a:buFont typeface="Arial" pitchFamily="34" charset="0"/>
              <a:buChar char="•"/>
            </a:pPr>
            <a:r>
              <a:rPr lang="en-US" sz="2400" dirty="0" err="1"/>
              <a:t>Soyamilk</a:t>
            </a:r>
            <a:r>
              <a:rPr lang="en-US" sz="2400" dirty="0"/>
              <a:t>, complain, lassi</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SOFT DIET</a:t>
            </a:r>
            <a:endParaRPr lang="en-IN" dirty="0"/>
          </a:p>
        </p:txBody>
      </p:sp>
      <p:sp>
        <p:nvSpPr>
          <p:cNvPr id="3" name="Content Placeholder 2"/>
          <p:cNvSpPr>
            <a:spLocks noGrp="1"/>
          </p:cNvSpPr>
          <p:nvPr>
            <p:ph sz="quarter" idx="1"/>
          </p:nvPr>
        </p:nvSpPr>
        <p:spPr>
          <a:xfrm>
            <a:off x="402336" y="1527048"/>
            <a:ext cx="6455664" cy="4721352"/>
          </a:xfrm>
        </p:spPr>
        <p:txBody>
          <a:bodyPr>
            <a:normAutofit fontScale="92500" lnSpcReduction="20000"/>
          </a:bodyPr>
          <a:lstStyle/>
          <a:p>
            <a:r>
              <a:rPr lang="en-US" sz="2000" b="1" i="1" dirty="0"/>
              <a:t>Soft diet is nutritionally adequate diet.</a:t>
            </a:r>
          </a:p>
          <a:p>
            <a:pPr>
              <a:buNone/>
            </a:pPr>
            <a:endParaRPr lang="en-US" sz="2000" dirty="0"/>
          </a:p>
          <a:p>
            <a:r>
              <a:rPr lang="en-US" sz="2000" dirty="0"/>
              <a:t>It is soft in consistency &amp; easy to chew.</a:t>
            </a:r>
          </a:p>
          <a:p>
            <a:pPr>
              <a:buNone/>
            </a:pPr>
            <a:endParaRPr lang="en-US" sz="2000" dirty="0"/>
          </a:p>
          <a:p>
            <a:r>
              <a:rPr lang="en-US" sz="2000" b="1" i="1" dirty="0"/>
              <a:t>Made up </a:t>
            </a:r>
            <a:r>
              <a:rPr lang="en-US" sz="2000" dirty="0"/>
              <a:t>of simple, easily digested foods </a:t>
            </a:r>
          </a:p>
          <a:p>
            <a:pPr>
              <a:buNone/>
            </a:pPr>
            <a:endParaRPr lang="en-US" sz="2000" dirty="0"/>
          </a:p>
          <a:p>
            <a:r>
              <a:rPr lang="en-US" sz="2000" dirty="0"/>
              <a:t>It is moderately low in cellulose.</a:t>
            </a:r>
          </a:p>
          <a:p>
            <a:pPr>
              <a:buNone/>
            </a:pPr>
            <a:endParaRPr lang="en-US" sz="2000" b="1" i="1" dirty="0"/>
          </a:p>
          <a:p>
            <a:r>
              <a:rPr lang="en-US" sz="2000" b="1" i="1" dirty="0"/>
              <a:t>Prescribed in- </a:t>
            </a:r>
            <a:r>
              <a:rPr lang="en-US" sz="2000" dirty="0"/>
              <a:t>conditions where mechanical ease in eating or digestion both are desired.</a:t>
            </a:r>
          </a:p>
          <a:p>
            <a:pPr>
              <a:buNone/>
            </a:pPr>
            <a:endParaRPr lang="en-US" sz="2000" dirty="0"/>
          </a:p>
          <a:p>
            <a:r>
              <a:rPr lang="en-US" sz="2000" b="1" i="1" dirty="0"/>
              <a:t>Given during- </a:t>
            </a:r>
            <a:r>
              <a:rPr lang="en-US" sz="2000" dirty="0"/>
              <a:t>acute infections , GI disorders , &amp; after surgery.</a:t>
            </a:r>
          </a:p>
          <a:p>
            <a:endParaRPr lang="en-US" sz="2000" dirty="0"/>
          </a:p>
          <a:p>
            <a:r>
              <a:rPr lang="en-US" sz="2000" b="1" i="1" dirty="0"/>
              <a:t>SOFT DIET SUPPLIES- </a:t>
            </a:r>
            <a:r>
              <a:rPr lang="en-US" sz="2000" dirty="0"/>
              <a:t>1800-2000 kcal, 55-65g protein.</a:t>
            </a:r>
          </a:p>
          <a:p>
            <a:endParaRPr lang="en-US" sz="2000" dirty="0"/>
          </a:p>
          <a:p>
            <a:endParaRPr lang="en-US" sz="2000" dirty="0"/>
          </a:p>
          <a:p>
            <a:endParaRPr lang="en-IN" sz="2000" dirty="0"/>
          </a:p>
          <a:p>
            <a:endParaRPr lang="en-IN" sz="2000" dirty="0"/>
          </a:p>
        </p:txBody>
      </p:sp>
      <p:sp>
        <p:nvSpPr>
          <p:cNvPr id="4" name="Rectangle 3"/>
          <p:cNvSpPr/>
          <p:nvPr/>
        </p:nvSpPr>
        <p:spPr>
          <a:xfrm>
            <a:off x="7010400" y="1371600"/>
            <a:ext cx="4891352" cy="5355312"/>
          </a:xfrm>
          <a:prstGeom prst="rect">
            <a:avLst/>
          </a:prstGeom>
        </p:spPr>
        <p:txBody>
          <a:bodyPr wrap="square">
            <a:spAutoFit/>
          </a:bodyPr>
          <a:lstStyle/>
          <a:p>
            <a:pPr>
              <a:buNone/>
            </a:pPr>
            <a:r>
              <a:rPr lang="en-US" b="1" i="1" dirty="0"/>
              <a:t>FOODS INCLUDED-</a:t>
            </a:r>
          </a:p>
          <a:p>
            <a:pPr>
              <a:buNone/>
            </a:pPr>
            <a:endParaRPr lang="en-US" dirty="0"/>
          </a:p>
          <a:p>
            <a:pPr>
              <a:buFont typeface="Arial" pitchFamily="34" charset="0"/>
              <a:buChar char="•"/>
            </a:pPr>
            <a:r>
              <a:rPr lang="en-US" dirty="0"/>
              <a:t>Refined cereals</a:t>
            </a:r>
          </a:p>
          <a:p>
            <a:pPr>
              <a:buFont typeface="Arial" pitchFamily="34" charset="0"/>
              <a:buChar char="•"/>
            </a:pPr>
            <a:r>
              <a:rPr lang="en-US" dirty="0"/>
              <a:t>Washed pulses- form of soups &amp; in combination of cereals &amp; vegetables.</a:t>
            </a:r>
          </a:p>
          <a:p>
            <a:pPr>
              <a:buFont typeface="Arial" pitchFamily="34" charset="0"/>
              <a:buChar char="•"/>
            </a:pPr>
            <a:r>
              <a:rPr lang="en-US" dirty="0"/>
              <a:t>Milk &amp; milk products.</a:t>
            </a:r>
          </a:p>
          <a:p>
            <a:pPr>
              <a:buFont typeface="Arial" pitchFamily="34" charset="0"/>
              <a:buChar char="•"/>
            </a:pPr>
            <a:r>
              <a:rPr lang="en-US" dirty="0"/>
              <a:t>Eggs &amp; lean meats.</a:t>
            </a:r>
          </a:p>
          <a:p>
            <a:pPr>
              <a:buFont typeface="Arial" pitchFamily="34" charset="0"/>
              <a:buChar char="•"/>
            </a:pPr>
            <a:r>
              <a:rPr lang="en-US" dirty="0"/>
              <a:t>Soft fruits like papaya, banana, mango etc.</a:t>
            </a:r>
          </a:p>
          <a:p>
            <a:pPr>
              <a:buFont typeface="Arial" pitchFamily="34" charset="0"/>
              <a:buChar char="•"/>
            </a:pPr>
            <a:r>
              <a:rPr lang="en-US" dirty="0"/>
              <a:t>Fats like butter, cream vegetable oils.</a:t>
            </a:r>
          </a:p>
          <a:p>
            <a:pPr>
              <a:buFont typeface="Arial" pitchFamily="34" charset="0"/>
              <a:buChar char="•"/>
            </a:pPr>
            <a:r>
              <a:rPr lang="en-US" dirty="0"/>
              <a:t>Salt &amp; sugar in moderation.</a:t>
            </a:r>
          </a:p>
          <a:p>
            <a:endParaRPr lang="en-US" b="1" i="1" dirty="0"/>
          </a:p>
          <a:p>
            <a:pPr>
              <a:buNone/>
            </a:pPr>
            <a:r>
              <a:rPr lang="en-US" b="1" i="1" dirty="0"/>
              <a:t>FOODS RESTRICTED-</a:t>
            </a:r>
          </a:p>
          <a:p>
            <a:pPr>
              <a:buNone/>
            </a:pPr>
            <a:endParaRPr lang="en-US" dirty="0"/>
          </a:p>
          <a:p>
            <a:pPr>
              <a:buFont typeface="Arial" pitchFamily="34" charset="0"/>
              <a:buChar char="•"/>
            </a:pPr>
            <a:r>
              <a:rPr lang="en-US" dirty="0"/>
              <a:t>Spicy, highly seasoned &amp; fried foods are avoided.</a:t>
            </a:r>
          </a:p>
          <a:p>
            <a:pPr>
              <a:buFont typeface="Arial" pitchFamily="34" charset="0"/>
              <a:buChar char="•"/>
            </a:pPr>
            <a:r>
              <a:rPr lang="en-US" dirty="0"/>
              <a:t>Raw vegetables &amp; fruits.</a:t>
            </a:r>
          </a:p>
          <a:p>
            <a:pPr>
              <a:buFont typeface="Arial" pitchFamily="34" charset="0"/>
              <a:buChar char="•"/>
            </a:pPr>
            <a:r>
              <a:rPr lang="en-US" dirty="0"/>
              <a:t>Whole grain cereals &amp;their products.</a:t>
            </a:r>
          </a:p>
          <a:p>
            <a:pPr>
              <a:buFont typeface="Arial" pitchFamily="34" charset="0"/>
              <a:buChar char="•"/>
            </a:pPr>
            <a:r>
              <a:rPr lang="en-US" dirty="0"/>
              <a:t>Dried fruits &amp; nuts.</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SOFT DIET</a:t>
            </a:r>
            <a:endParaRPr lang="en-IN" dirty="0"/>
          </a:p>
        </p:txBody>
      </p:sp>
      <p:sp>
        <p:nvSpPr>
          <p:cNvPr id="3" name="Content Placeholder 2"/>
          <p:cNvSpPr>
            <a:spLocks noGrp="1"/>
          </p:cNvSpPr>
          <p:nvPr>
            <p:ph sz="quarter" idx="1"/>
          </p:nvPr>
        </p:nvSpPr>
        <p:spPr>
          <a:xfrm>
            <a:off x="402336" y="1524000"/>
            <a:ext cx="7522464" cy="4800600"/>
          </a:xfrm>
        </p:spPr>
        <p:txBody>
          <a:bodyPr>
            <a:normAutofit fontScale="85000" lnSpcReduction="10000"/>
          </a:bodyPr>
          <a:lstStyle/>
          <a:p>
            <a:pPr>
              <a:buNone/>
            </a:pPr>
            <a:r>
              <a:rPr lang="en-US" b="1" i="1" dirty="0"/>
              <a:t>MECHANICAL SOFT DIET</a:t>
            </a:r>
          </a:p>
          <a:p>
            <a:endParaRPr lang="en-US" dirty="0"/>
          </a:p>
          <a:p>
            <a:r>
              <a:rPr lang="en-US" dirty="0"/>
              <a:t>Also called as </a:t>
            </a:r>
            <a:r>
              <a:rPr lang="en-US" b="1" i="1" dirty="0"/>
              <a:t>dental diet.</a:t>
            </a:r>
          </a:p>
          <a:p>
            <a:pPr>
              <a:buNone/>
            </a:pPr>
            <a:endParaRPr lang="en-US" dirty="0"/>
          </a:p>
          <a:p>
            <a:r>
              <a:rPr lang="en-US" b="1" i="1" dirty="0"/>
              <a:t>It includes </a:t>
            </a:r>
            <a:r>
              <a:rPr lang="en-US" dirty="0"/>
              <a:t>foods which are easy to chew &amp; swallow.</a:t>
            </a:r>
          </a:p>
          <a:p>
            <a:pPr>
              <a:buNone/>
            </a:pPr>
            <a:endParaRPr lang="en-US" dirty="0"/>
          </a:p>
          <a:p>
            <a:r>
              <a:rPr lang="en-US" dirty="0"/>
              <a:t>No restriction on seasoning or method of preparation.</a:t>
            </a:r>
          </a:p>
          <a:p>
            <a:pPr>
              <a:buNone/>
            </a:pPr>
            <a:endParaRPr lang="en-US" dirty="0"/>
          </a:p>
          <a:p>
            <a:r>
              <a:rPr lang="en-US" b="1" i="1" dirty="0"/>
              <a:t>Food may be modified by- </a:t>
            </a:r>
          </a:p>
          <a:p>
            <a:endParaRPr lang="en-US" b="1" i="1" dirty="0"/>
          </a:p>
          <a:p>
            <a:r>
              <a:rPr lang="en-US" dirty="0"/>
              <a:t>mechanical processing Such  as mashing, </a:t>
            </a:r>
            <a:r>
              <a:rPr lang="en-US" dirty="0" err="1"/>
              <a:t>blendrizing</a:t>
            </a:r>
            <a:r>
              <a:rPr lang="en-US" dirty="0"/>
              <a:t>, or chopping.</a:t>
            </a:r>
          </a:p>
          <a:p>
            <a:endParaRPr lang="en-US" dirty="0"/>
          </a:p>
          <a:p>
            <a:endParaRPr lang="en-US" dirty="0"/>
          </a:p>
          <a:p>
            <a:endParaRPr lang="en-IN" dirty="0"/>
          </a:p>
        </p:txBody>
      </p:sp>
      <p:sp>
        <p:nvSpPr>
          <p:cNvPr id="4" name="Rectangle 3"/>
          <p:cNvSpPr/>
          <p:nvPr/>
        </p:nvSpPr>
        <p:spPr>
          <a:xfrm>
            <a:off x="9220200" y="1981200"/>
            <a:ext cx="2438400" cy="3785652"/>
          </a:xfrm>
          <a:prstGeom prst="rect">
            <a:avLst/>
          </a:prstGeom>
        </p:spPr>
        <p:txBody>
          <a:bodyPr wrap="square">
            <a:spAutoFit/>
          </a:bodyPr>
          <a:lstStyle/>
          <a:p>
            <a:pPr algn="ctr">
              <a:buNone/>
            </a:pPr>
            <a:r>
              <a:rPr lang="en-US" sz="2000" b="1" i="1" dirty="0"/>
              <a:t>LIGHT DIET OR GENERAL HOSPITAL DIET-</a:t>
            </a:r>
          </a:p>
          <a:p>
            <a:pPr>
              <a:buNone/>
            </a:pPr>
            <a:endParaRPr lang="en-US" sz="2000" dirty="0"/>
          </a:p>
          <a:p>
            <a:r>
              <a:rPr lang="en-US" sz="2000" dirty="0"/>
              <a:t>Similar to the soft diet.</a:t>
            </a:r>
          </a:p>
          <a:p>
            <a:endParaRPr lang="en-US" sz="2000" dirty="0"/>
          </a:p>
          <a:p>
            <a:r>
              <a:rPr lang="en-US" sz="2000" b="1" i="1" dirty="0"/>
              <a:t>Also includes – </a:t>
            </a:r>
          </a:p>
          <a:p>
            <a:pPr>
              <a:buFont typeface="Arial" pitchFamily="34" charset="0"/>
              <a:buChar char="•"/>
            </a:pPr>
            <a:r>
              <a:rPr lang="en-US" sz="2000" b="1" i="1" dirty="0"/>
              <a:t>     </a:t>
            </a:r>
            <a:r>
              <a:rPr lang="en-US" sz="2000" dirty="0"/>
              <a:t>simple salads, </a:t>
            </a:r>
          </a:p>
          <a:p>
            <a:pPr>
              <a:buFont typeface="Arial" pitchFamily="34" charset="0"/>
              <a:buChar char="•"/>
            </a:pPr>
            <a:r>
              <a:rPr lang="en-US" sz="2000" dirty="0"/>
              <a:t>      fruit salads, &amp;</a:t>
            </a:r>
          </a:p>
          <a:p>
            <a:pPr>
              <a:buFont typeface="Arial" pitchFamily="34" charset="0"/>
              <a:buChar char="•"/>
            </a:pPr>
            <a:r>
              <a:rPr lang="en-US" sz="2000" dirty="0"/>
              <a:t>        </a:t>
            </a:r>
            <a:r>
              <a:rPr lang="en-US" sz="2000" dirty="0" err="1"/>
              <a:t>paneer</a:t>
            </a:r>
            <a:r>
              <a:rPr lang="en-US" sz="2000" dirty="0"/>
              <a:t>.</a:t>
            </a:r>
            <a:endParaRPr lang="en-IN"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BLAND DIET</a:t>
            </a:r>
            <a:endParaRPr lang="en-IN" dirty="0"/>
          </a:p>
        </p:txBody>
      </p:sp>
      <p:sp>
        <p:nvSpPr>
          <p:cNvPr id="3" name="Content Placeholder 2"/>
          <p:cNvSpPr>
            <a:spLocks noGrp="1"/>
          </p:cNvSpPr>
          <p:nvPr>
            <p:ph sz="quarter" idx="1"/>
          </p:nvPr>
        </p:nvSpPr>
        <p:spPr>
          <a:xfrm>
            <a:off x="304800" y="1527048"/>
            <a:ext cx="5257800" cy="4721352"/>
          </a:xfrm>
        </p:spPr>
        <p:txBody>
          <a:bodyPr>
            <a:normAutofit fontScale="92500" lnSpcReduction="10000"/>
          </a:bodyPr>
          <a:lstStyle/>
          <a:p>
            <a:r>
              <a:rPr lang="en-US" b="1" i="1" dirty="0"/>
              <a:t>PRESCRIBED FOR- </a:t>
            </a:r>
          </a:p>
          <a:p>
            <a:endParaRPr lang="en-US" dirty="0"/>
          </a:p>
          <a:p>
            <a:pPr>
              <a:buNone/>
            </a:pPr>
            <a:r>
              <a:rPr lang="en-US" dirty="0"/>
              <a:t>      Individuals suffering from gastric or duodenal ulcers, gastritis, &amp; ulcerative colitis.</a:t>
            </a:r>
          </a:p>
          <a:p>
            <a:endParaRPr lang="en-US" dirty="0"/>
          </a:p>
          <a:p>
            <a:r>
              <a:rPr lang="en-US" b="1" i="1" dirty="0"/>
              <a:t>INCLUDES-  </a:t>
            </a:r>
          </a:p>
          <a:p>
            <a:pPr>
              <a:buNone/>
            </a:pPr>
            <a:endParaRPr lang="en-US" dirty="0"/>
          </a:p>
          <a:p>
            <a:pPr>
              <a:buNone/>
            </a:pPr>
            <a:r>
              <a:rPr lang="en-US" dirty="0"/>
              <a:t>       Foods which are mechanically,  chemically  &amp;  thermally non irritating , foods low in fiber are recommended.</a:t>
            </a:r>
          </a:p>
          <a:p>
            <a:endParaRPr lang="en-IN" dirty="0"/>
          </a:p>
          <a:p>
            <a:endParaRPr lang="en-IN" dirty="0"/>
          </a:p>
        </p:txBody>
      </p:sp>
      <p:sp>
        <p:nvSpPr>
          <p:cNvPr id="4" name="Rectangle 3"/>
          <p:cNvSpPr/>
          <p:nvPr/>
        </p:nvSpPr>
        <p:spPr>
          <a:xfrm>
            <a:off x="6477000" y="1371600"/>
            <a:ext cx="5410200" cy="5293757"/>
          </a:xfrm>
          <a:prstGeom prst="rect">
            <a:avLst/>
          </a:prstGeom>
        </p:spPr>
        <p:txBody>
          <a:bodyPr wrap="square">
            <a:spAutoFit/>
          </a:bodyPr>
          <a:lstStyle/>
          <a:p>
            <a:pPr>
              <a:buNone/>
            </a:pPr>
            <a:r>
              <a:rPr lang="en-US" sz="2000" dirty="0"/>
              <a:t> </a:t>
            </a:r>
            <a:r>
              <a:rPr lang="en-US" sz="2000" b="1" i="1" dirty="0"/>
              <a:t>FOODS INCLUDED-</a:t>
            </a:r>
          </a:p>
          <a:p>
            <a:pPr>
              <a:buNone/>
            </a:pPr>
            <a:endParaRPr lang="en-US" sz="2000" dirty="0"/>
          </a:p>
          <a:p>
            <a:pPr>
              <a:buFont typeface="Arial" pitchFamily="34" charset="0"/>
              <a:buChar char="•"/>
            </a:pPr>
            <a:r>
              <a:rPr lang="en-US" sz="2000" dirty="0"/>
              <a:t>Milk &amp; milk products.</a:t>
            </a:r>
          </a:p>
          <a:p>
            <a:pPr>
              <a:buFont typeface="Arial" pitchFamily="34" charset="0"/>
              <a:buChar char="•"/>
            </a:pPr>
            <a:r>
              <a:rPr lang="en-US" sz="2000" dirty="0"/>
              <a:t>Refined cereals &amp; rice.</a:t>
            </a:r>
          </a:p>
          <a:p>
            <a:pPr>
              <a:buFont typeface="Arial" pitchFamily="34" charset="0"/>
              <a:buChar char="•"/>
            </a:pPr>
            <a:r>
              <a:rPr lang="en-US" sz="2000" dirty="0"/>
              <a:t>Cream, butter</a:t>
            </a:r>
          </a:p>
          <a:p>
            <a:pPr>
              <a:buFont typeface="Arial" pitchFamily="34" charset="0"/>
              <a:buChar char="•"/>
            </a:pPr>
            <a:r>
              <a:rPr lang="en-US" sz="2000" dirty="0"/>
              <a:t>Cooked fruits &amp; vegetables without peel &amp; seed.</a:t>
            </a:r>
          </a:p>
          <a:p>
            <a:pPr>
              <a:buFont typeface="Arial" pitchFamily="34" charset="0"/>
              <a:buChar char="•"/>
            </a:pPr>
            <a:r>
              <a:rPr lang="en-US" sz="2000" dirty="0"/>
              <a:t>All egg preparations except omelet's &amp; fried eggs.</a:t>
            </a:r>
          </a:p>
          <a:p>
            <a:endParaRPr lang="en-US" sz="2000" dirty="0"/>
          </a:p>
          <a:p>
            <a:pPr>
              <a:buNone/>
            </a:pPr>
            <a:r>
              <a:rPr lang="en-US" sz="2000" b="1" i="1" dirty="0"/>
              <a:t>FOODS AVOIDED-</a:t>
            </a:r>
          </a:p>
          <a:p>
            <a:pPr>
              <a:buNone/>
            </a:pPr>
            <a:endParaRPr lang="en-US" sz="2000" dirty="0"/>
          </a:p>
          <a:p>
            <a:pPr>
              <a:buFont typeface="Arial" pitchFamily="34" charset="0"/>
              <a:buChar char="•"/>
            </a:pPr>
            <a:r>
              <a:rPr lang="en-US" sz="2000" dirty="0"/>
              <a:t>Strong tea, coffee, alcoholic beverages, condiments &amp; spices.</a:t>
            </a:r>
          </a:p>
          <a:p>
            <a:pPr>
              <a:buFont typeface="Arial" pitchFamily="34" charset="0"/>
              <a:buChar char="•"/>
            </a:pPr>
            <a:r>
              <a:rPr lang="en-US" sz="2000" dirty="0"/>
              <a:t>High fiber foods &amp; hot soups &amp; beverages.</a:t>
            </a:r>
          </a:p>
          <a:p>
            <a:pPr>
              <a:buFont typeface="Arial" pitchFamily="34" charset="0"/>
              <a:buChar char="•"/>
            </a:pPr>
            <a:r>
              <a:rPr lang="en-US" sz="2000" dirty="0"/>
              <a:t>Fried foods.</a:t>
            </a:r>
          </a:p>
          <a:p>
            <a:endParaRPr lang="en-IN"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IN" sz="4400" b="1" dirty="0">
                <a:effectLst>
                  <a:outerShdw blurRad="38100" dist="38100" dir="2700000" algn="tl">
                    <a:srgbClr val="000000">
                      <a:alpha val="43137"/>
                    </a:srgbClr>
                  </a:outerShdw>
                </a:effectLst>
              </a:rPr>
              <a:t>BALANCED DIET</a:t>
            </a:r>
            <a:endParaRPr lang="en-IN" sz="4400" dirty="0">
              <a:effectLst>
                <a:outerShdw blurRad="38100" dist="38100" dir="2700000" algn="tl">
                  <a:srgbClr val="000000">
                    <a:alpha val="43137"/>
                  </a:srgbClr>
                </a:outerShdw>
              </a:effectLst>
            </a:endParaRPr>
          </a:p>
        </p:txBody>
      </p:sp>
      <p:sp>
        <p:nvSpPr>
          <p:cNvPr id="6" name="Content Placeholder 5"/>
          <p:cNvSpPr>
            <a:spLocks noGrp="1"/>
          </p:cNvSpPr>
          <p:nvPr>
            <p:ph sz="quarter" idx="1"/>
          </p:nvPr>
        </p:nvSpPr>
        <p:spPr>
          <a:xfrm>
            <a:off x="402336" y="1527048"/>
            <a:ext cx="11338560" cy="4797552"/>
          </a:xfrm>
        </p:spPr>
        <p:txBody>
          <a:bodyPr>
            <a:normAutofit fontScale="92500" lnSpcReduction="20000"/>
          </a:bodyPr>
          <a:lstStyle/>
          <a:p>
            <a:pPr algn="just"/>
            <a:r>
              <a:rPr lang="en-IN" sz="3200" b="1" dirty="0"/>
              <a:t>A balanced diet is a diet that contains differing kinds of foods in certain quantities and proportions so that the requirement for calories, proteins, minerals, vitamins and alternative nutrients is adequate to maintain health</a:t>
            </a:r>
            <a:r>
              <a:rPr lang="en-IN" sz="3200" dirty="0"/>
              <a:t>.</a:t>
            </a:r>
          </a:p>
          <a:p>
            <a:pPr algn="just"/>
            <a:r>
              <a:rPr lang="en-IN" sz="3200" dirty="0"/>
              <a:t>The quantities of foods needed to meet the nutrient requirements vary with age, gender, physiological status and physical activity.</a:t>
            </a:r>
          </a:p>
          <a:p>
            <a:pPr algn="just"/>
            <a:r>
              <a:rPr lang="en-IN" sz="3200" dirty="0"/>
              <a:t>A balanced diet should provide around 50-60% of total calories from carbohydrates, preferably from complex carbohydrates, about 10-15% from proteins and 20-30% from both visible and invisible fat.</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457200"/>
            <a:ext cx="8534400" cy="758952"/>
          </a:xfrm>
        </p:spPr>
        <p:txBody>
          <a:bodyPr>
            <a:normAutofit fontScale="90000"/>
          </a:bodyPr>
          <a:lstStyle/>
          <a:p>
            <a:pPr lvl="0"/>
            <a:r>
              <a:rPr lang="en-US" sz="3600" b="1" i="1" dirty="0"/>
              <a:t>MODIFICATIONS IN NUTRIENT CONTENT</a:t>
            </a:r>
            <a:endParaRPr lang="en-IN" dirty="0"/>
          </a:p>
        </p:txBody>
      </p:sp>
      <p:pic>
        <p:nvPicPr>
          <p:cNvPr id="10242" name="Picture 2" descr="C:\Users\Bidyut Nath\Desktop\santu\download (1).jpe"/>
          <p:cNvPicPr>
            <a:picLocks noChangeAspect="1" noChangeArrowheads="1"/>
          </p:cNvPicPr>
          <p:nvPr/>
        </p:nvPicPr>
        <p:blipFill>
          <a:blip r:embed="rId2" cstate="print"/>
          <a:srcRect/>
          <a:stretch>
            <a:fillRect/>
          </a:stretch>
        </p:blipFill>
        <p:spPr bwMode="auto">
          <a:xfrm>
            <a:off x="3352800" y="3014317"/>
            <a:ext cx="5410200" cy="2956477"/>
          </a:xfrm>
          <a:prstGeom prst="rect">
            <a:avLst/>
          </a:prstGeom>
          <a:noFill/>
        </p:spPr>
      </p:pic>
      <p:sp>
        <p:nvSpPr>
          <p:cNvPr id="5" name="Rectangle 4"/>
          <p:cNvSpPr/>
          <p:nvPr/>
        </p:nvSpPr>
        <p:spPr>
          <a:xfrm>
            <a:off x="381000" y="1515070"/>
            <a:ext cx="11506200" cy="1200329"/>
          </a:xfrm>
          <a:prstGeom prst="rect">
            <a:avLst/>
          </a:prstGeom>
        </p:spPr>
        <p:txBody>
          <a:bodyPr wrap="square">
            <a:spAutoFit/>
          </a:bodyPr>
          <a:lstStyle/>
          <a:p>
            <a:pPr algn="just"/>
            <a:r>
              <a:rPr lang="en-US" sz="2400" b="1" i="1" dirty="0">
                <a:solidFill>
                  <a:srgbClr val="002060"/>
                </a:solidFill>
              </a:rPr>
              <a:t>The nutrient content of the diet is modified to treat deficiencies, change body weight, or control diseases such as hypertension &amp; diabetes</a:t>
            </a:r>
            <a:r>
              <a:rPr lang="en-US" sz="2400" b="1" dirty="0">
                <a:solidFill>
                  <a:srgbClr val="002060"/>
                </a:solidFill>
              </a:rPr>
              <a:t>.</a:t>
            </a:r>
          </a:p>
          <a:p>
            <a:pPr algn="just">
              <a:buFont typeface="Arial" pitchFamily="34" charset="0"/>
              <a:buChar char="•"/>
            </a:pPr>
            <a:r>
              <a:rPr lang="en-US" sz="2400" b="1" dirty="0">
                <a:solidFill>
                  <a:srgbClr val="002060"/>
                </a:solidFill>
              </a:rPr>
              <a:t> Fiber, sodium and fat content are modified in some conditions</a:t>
            </a:r>
            <a:r>
              <a:rPr lang="en-US" sz="2400" b="1" dirty="0">
                <a:solidFill>
                  <a:schemeClr val="accent2">
                    <a:lumMod val="75000"/>
                  </a:schemeClr>
                </a:solidFill>
              </a:rPr>
              <a:t>.</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384048"/>
            <a:ext cx="8534400" cy="758952"/>
          </a:xfrm>
        </p:spPr>
        <p:txBody>
          <a:bodyPr>
            <a:normAutofit/>
          </a:bodyPr>
          <a:lstStyle/>
          <a:p>
            <a:r>
              <a:rPr lang="en-US" sz="3600" b="1" i="1" dirty="0">
                <a:solidFill>
                  <a:schemeClr val="accent6"/>
                </a:solidFill>
              </a:rPr>
              <a:t>MODOFICATION IN FIBER-</a:t>
            </a:r>
            <a:endParaRPr lang="en-IN" sz="3600" b="1" i="1" dirty="0"/>
          </a:p>
        </p:txBody>
      </p:sp>
      <p:sp>
        <p:nvSpPr>
          <p:cNvPr id="7" name="Text Placeholder 6"/>
          <p:cNvSpPr>
            <a:spLocks noGrp="1"/>
          </p:cNvSpPr>
          <p:nvPr>
            <p:ph type="body" sz="half" idx="3"/>
          </p:nvPr>
        </p:nvSpPr>
        <p:spPr>
          <a:xfrm>
            <a:off x="304800" y="1553344"/>
            <a:ext cx="11582400" cy="1342256"/>
          </a:xfrm>
        </p:spPr>
        <p:txBody>
          <a:bodyPr>
            <a:normAutofit fontScale="85000" lnSpcReduction="20000"/>
          </a:bodyPr>
          <a:lstStyle/>
          <a:p>
            <a:r>
              <a:rPr lang="en-US" sz="2800" dirty="0">
                <a:solidFill>
                  <a:srgbClr val="FF0000"/>
                </a:solidFill>
              </a:rPr>
              <a:t>Bulk &amp; fiber has been used for all indigestible polysaccharides which remains after digestion of food.</a:t>
            </a:r>
          </a:p>
          <a:p>
            <a:endParaRPr lang="en-US" sz="2400" dirty="0">
              <a:solidFill>
                <a:srgbClr val="FF0000"/>
              </a:solidFill>
            </a:endParaRPr>
          </a:p>
          <a:p>
            <a:r>
              <a:rPr lang="en-US" sz="2400" dirty="0">
                <a:solidFill>
                  <a:srgbClr val="FF0000"/>
                </a:solidFill>
              </a:rPr>
              <a:t>Fiber can be modified in two ways-</a:t>
            </a:r>
            <a:endParaRPr lang="en-IN" sz="2400" dirty="0">
              <a:solidFill>
                <a:srgbClr val="FF0000"/>
              </a:solidFill>
            </a:endParaRPr>
          </a:p>
        </p:txBody>
      </p:sp>
      <p:sp>
        <p:nvSpPr>
          <p:cNvPr id="6" name="Content Placeholder 5"/>
          <p:cNvSpPr>
            <a:spLocks noGrp="1"/>
          </p:cNvSpPr>
          <p:nvPr>
            <p:ph sz="quarter" idx="2"/>
          </p:nvPr>
        </p:nvSpPr>
        <p:spPr>
          <a:xfrm>
            <a:off x="304800" y="3048001"/>
            <a:ext cx="5726932" cy="1853531"/>
          </a:xfrm>
        </p:spPr>
        <p:txBody>
          <a:bodyPr>
            <a:normAutofit fontScale="85000" lnSpcReduction="20000"/>
          </a:bodyPr>
          <a:lstStyle/>
          <a:p>
            <a:pPr>
              <a:buNone/>
            </a:pPr>
            <a:r>
              <a:rPr lang="en-US" b="1" i="1" dirty="0"/>
              <a:t>HIGH FIBER DIET-</a:t>
            </a:r>
          </a:p>
          <a:p>
            <a:pPr>
              <a:buNone/>
            </a:pPr>
            <a:endParaRPr lang="en-US" b="1" i="1" dirty="0"/>
          </a:p>
          <a:p>
            <a:r>
              <a:rPr lang="en-US" dirty="0"/>
              <a:t>USED TO- prevent &amp; treat constipation.</a:t>
            </a:r>
          </a:p>
          <a:p>
            <a:r>
              <a:rPr lang="en-US" dirty="0"/>
              <a:t>Also prescribed in obesity to increase the volume of food..</a:t>
            </a:r>
            <a:endParaRPr lang="en-IN" dirty="0"/>
          </a:p>
        </p:txBody>
      </p:sp>
      <p:sp>
        <p:nvSpPr>
          <p:cNvPr id="8" name="Content Placeholder 7"/>
          <p:cNvSpPr>
            <a:spLocks noGrp="1"/>
          </p:cNvSpPr>
          <p:nvPr>
            <p:ph sz="quarter" idx="4"/>
          </p:nvPr>
        </p:nvSpPr>
        <p:spPr>
          <a:xfrm>
            <a:off x="6400800" y="2502234"/>
            <a:ext cx="5274567" cy="2222166"/>
          </a:xfrm>
        </p:spPr>
        <p:txBody>
          <a:bodyPr>
            <a:normAutofit fontScale="92500" lnSpcReduction="10000"/>
          </a:bodyPr>
          <a:lstStyle/>
          <a:p>
            <a:pPr>
              <a:buNone/>
            </a:pPr>
            <a:r>
              <a:rPr lang="en-US" sz="2400" b="1" i="1" dirty="0"/>
              <a:t>LOW FIBER DIET-</a:t>
            </a:r>
          </a:p>
          <a:p>
            <a:pPr>
              <a:buNone/>
            </a:pPr>
            <a:endParaRPr lang="en-US" sz="2400" dirty="0"/>
          </a:p>
          <a:p>
            <a:r>
              <a:rPr lang="en-US" sz="2400" dirty="0"/>
              <a:t>PRESCRIBED DURING  - acute infections of the GI tract.</a:t>
            </a:r>
          </a:p>
          <a:p>
            <a:r>
              <a:rPr lang="en-US" sz="2400" dirty="0"/>
              <a:t>such as ulcerative colitis, severe diarrhea.</a:t>
            </a:r>
          </a:p>
          <a:p>
            <a:pPr>
              <a:buNone/>
            </a:pPr>
            <a:endParaRPr lang="en-IN" sz="2400" dirty="0"/>
          </a:p>
        </p:txBody>
      </p:sp>
      <p:pic>
        <p:nvPicPr>
          <p:cNvPr id="11266" name="Picture 2" descr="C:\Users\Bidyut Nath\Desktop\santu\Overhead-view-of-couple-making-eggs-1296x728-header.jpg"/>
          <p:cNvPicPr>
            <a:picLocks noChangeAspect="1" noChangeArrowheads="1"/>
          </p:cNvPicPr>
          <p:nvPr/>
        </p:nvPicPr>
        <p:blipFill>
          <a:blip r:embed="rId2" cstate="print"/>
          <a:srcRect/>
          <a:stretch>
            <a:fillRect/>
          </a:stretch>
        </p:blipFill>
        <p:spPr bwMode="auto">
          <a:xfrm>
            <a:off x="7010400" y="4932169"/>
            <a:ext cx="4534027" cy="1328849"/>
          </a:xfrm>
          <a:prstGeom prst="rect">
            <a:avLst/>
          </a:prstGeom>
          <a:noFill/>
        </p:spPr>
      </p:pic>
      <p:pic>
        <p:nvPicPr>
          <p:cNvPr id="11267" name="Picture 3" descr="C:\Users\Bidyut Nath\Desktop\santu\5-High-fiber-Food-Groups-You-Must-Know-And-Eat.jpg"/>
          <p:cNvPicPr>
            <a:picLocks noChangeAspect="1" noChangeArrowheads="1"/>
          </p:cNvPicPr>
          <p:nvPr/>
        </p:nvPicPr>
        <p:blipFill>
          <a:blip r:embed="rId3" cstate="print"/>
          <a:srcRect/>
          <a:stretch>
            <a:fillRect/>
          </a:stretch>
        </p:blipFill>
        <p:spPr bwMode="auto">
          <a:xfrm>
            <a:off x="901252" y="4932169"/>
            <a:ext cx="4534027" cy="137159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7467600" cy="1143000"/>
          </a:xfrm>
        </p:spPr>
        <p:txBody>
          <a:bodyPr>
            <a:normAutofit/>
          </a:bodyPr>
          <a:lstStyle/>
          <a:p>
            <a:r>
              <a:rPr lang="en-US" b="1" i="1" dirty="0"/>
              <a:t>High Calorie , High Protein diet</a:t>
            </a:r>
            <a:endParaRPr lang="en-IN"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4823216"/>
              </p:ext>
            </p:extLst>
          </p:nvPr>
        </p:nvGraphicFramePr>
        <p:xfrm>
          <a:off x="5715000" y="1524000"/>
          <a:ext cx="6219334" cy="4778249"/>
        </p:xfrm>
        <a:graphic>
          <a:graphicData uri="http://schemas.openxmlformats.org/drawingml/2006/table">
            <a:tbl>
              <a:tblPr firstRow="1" bandRow="1">
                <a:tableStyleId>{5C22544A-7EE6-4342-B048-85BDC9FD1C3A}</a:tableStyleId>
              </a:tblPr>
              <a:tblGrid>
                <a:gridCol w="3109667">
                  <a:extLst>
                    <a:ext uri="{9D8B030D-6E8A-4147-A177-3AD203B41FA5}">
                      <a16:colId xmlns:a16="http://schemas.microsoft.com/office/drawing/2014/main" val="20000"/>
                    </a:ext>
                  </a:extLst>
                </a:gridCol>
                <a:gridCol w="3109667">
                  <a:extLst>
                    <a:ext uri="{9D8B030D-6E8A-4147-A177-3AD203B41FA5}">
                      <a16:colId xmlns:a16="http://schemas.microsoft.com/office/drawing/2014/main" val="20001"/>
                    </a:ext>
                  </a:extLst>
                </a:gridCol>
              </a:tblGrid>
              <a:tr h="617729">
                <a:tc>
                  <a:txBody>
                    <a:bodyPr/>
                    <a:lstStyle/>
                    <a:p>
                      <a:r>
                        <a:rPr lang="en-US" sz="1500" dirty="0"/>
                        <a:t>FOOD RECOMMENDED</a:t>
                      </a:r>
                      <a:endParaRPr lang="en-IN" sz="1500" dirty="0"/>
                    </a:p>
                  </a:txBody>
                  <a:tcPr/>
                </a:tc>
                <a:tc>
                  <a:txBody>
                    <a:bodyPr/>
                    <a:lstStyle/>
                    <a:p>
                      <a:r>
                        <a:rPr lang="en-US" sz="1500" dirty="0"/>
                        <a:t>FOOD TO BE AVOIDED</a:t>
                      </a:r>
                      <a:endParaRPr lang="en-IN" sz="1500" dirty="0"/>
                    </a:p>
                  </a:txBody>
                  <a:tcPr/>
                </a:tc>
                <a:extLst>
                  <a:ext uri="{0D108BD9-81ED-4DB2-BD59-A6C34878D82A}">
                    <a16:rowId xmlns:a16="http://schemas.microsoft.com/office/drawing/2014/main" val="10000"/>
                  </a:ext>
                </a:extLst>
              </a:tr>
              <a:tr h="807653">
                <a:tc>
                  <a:txBody>
                    <a:bodyPr/>
                    <a:lstStyle/>
                    <a:p>
                      <a:r>
                        <a:rPr lang="en-US" sz="1500" dirty="0"/>
                        <a:t> All</a:t>
                      </a:r>
                      <a:r>
                        <a:rPr lang="en-US" sz="1500" baseline="0" dirty="0"/>
                        <a:t> foods  should be liquid to semi solid consistency. Smooth texture with no harsh irritating fibers , strong flavors or spicy foods.</a:t>
                      </a:r>
                      <a:endParaRPr lang="en-IN" sz="1500" dirty="0"/>
                    </a:p>
                  </a:txBody>
                  <a:tcPr/>
                </a:tc>
                <a:tc>
                  <a:txBody>
                    <a:bodyPr/>
                    <a:lstStyle/>
                    <a:p>
                      <a:r>
                        <a:rPr lang="en-US" sz="1500" dirty="0"/>
                        <a:t>Solid foods which are hard or tough , requiring lot of mastication .</a:t>
                      </a:r>
                      <a:endParaRPr lang="en-IN" sz="1500" dirty="0"/>
                    </a:p>
                  </a:txBody>
                  <a:tcPr/>
                </a:tc>
                <a:extLst>
                  <a:ext uri="{0D108BD9-81ED-4DB2-BD59-A6C34878D82A}">
                    <a16:rowId xmlns:a16="http://schemas.microsoft.com/office/drawing/2014/main" val="10001"/>
                  </a:ext>
                </a:extLst>
              </a:tr>
              <a:tr h="625280">
                <a:tc>
                  <a:txBody>
                    <a:bodyPr/>
                    <a:lstStyle/>
                    <a:p>
                      <a:r>
                        <a:rPr lang="en-US" sz="1500" dirty="0"/>
                        <a:t>1 Cereals- Refined cereals</a:t>
                      </a:r>
                      <a:r>
                        <a:rPr lang="en-US" sz="1500" baseline="0" dirty="0"/>
                        <a:t> in the form of kanji ,custard , </a:t>
                      </a:r>
                      <a:r>
                        <a:rPr lang="en-US" sz="1500" baseline="0" dirty="0" err="1"/>
                        <a:t>kheer</a:t>
                      </a:r>
                      <a:r>
                        <a:rPr lang="en-US" sz="1500" baseline="0" dirty="0"/>
                        <a:t> , </a:t>
                      </a:r>
                      <a:r>
                        <a:rPr lang="en-US" sz="1500" baseline="0" dirty="0" err="1"/>
                        <a:t>phulka</a:t>
                      </a:r>
                      <a:r>
                        <a:rPr lang="en-US" sz="1500" baseline="0" dirty="0"/>
                        <a:t>, boiled rice .</a:t>
                      </a:r>
                      <a:r>
                        <a:rPr lang="en-US" sz="1500" dirty="0"/>
                        <a:t> </a:t>
                      </a:r>
                      <a:endParaRPr lang="en-IN" sz="1500" dirty="0"/>
                    </a:p>
                  </a:txBody>
                  <a:tcPr/>
                </a:tc>
                <a:tc>
                  <a:txBody>
                    <a:bodyPr/>
                    <a:lstStyle/>
                    <a:p>
                      <a:r>
                        <a:rPr lang="en-US" sz="1500" dirty="0"/>
                        <a:t>1 Cereals-</a:t>
                      </a:r>
                      <a:r>
                        <a:rPr lang="en-US" sz="1500" baseline="0" dirty="0"/>
                        <a:t> Millets , cereal or irritating dietary fibers such as whole grain  cereals and cereal products .</a:t>
                      </a:r>
                      <a:endParaRPr lang="en-IN" sz="1500" dirty="0"/>
                    </a:p>
                  </a:txBody>
                  <a:tcPr/>
                </a:tc>
                <a:extLst>
                  <a:ext uri="{0D108BD9-81ED-4DB2-BD59-A6C34878D82A}">
                    <a16:rowId xmlns:a16="http://schemas.microsoft.com/office/drawing/2014/main" val="10002"/>
                  </a:ext>
                </a:extLst>
              </a:tr>
              <a:tr h="1537145">
                <a:tc>
                  <a:txBody>
                    <a:bodyPr/>
                    <a:lstStyle/>
                    <a:p>
                      <a:r>
                        <a:rPr lang="en-US" sz="1500" dirty="0"/>
                        <a:t>2 Good quality , easy to digest proteins , chicken soups, milk based beverages , strew , Egg </a:t>
                      </a:r>
                      <a:r>
                        <a:rPr lang="en-US" sz="1500" dirty="0" err="1"/>
                        <a:t>nob</a:t>
                      </a:r>
                      <a:r>
                        <a:rPr lang="en-US" sz="1500" baseline="0" dirty="0"/>
                        <a:t> , sweet freshly set custards, complain ,soft cooked </a:t>
                      </a:r>
                      <a:r>
                        <a:rPr lang="en-US" sz="1500" baseline="0" dirty="0" err="1"/>
                        <a:t>khichdi</a:t>
                      </a:r>
                      <a:r>
                        <a:rPr lang="en-US" sz="1500" baseline="0" dirty="0"/>
                        <a:t>, custard ,boiled vegetables such as pumpkin ,bottle gourd, potato. Strewed fruits, soft fruits , fruit juices, sugar.</a:t>
                      </a:r>
                      <a:endParaRPr lang="en-IN" sz="1500" dirty="0"/>
                    </a:p>
                  </a:txBody>
                  <a:tcPr/>
                </a:tc>
                <a:tc>
                  <a:txBody>
                    <a:bodyPr/>
                    <a:lstStyle/>
                    <a:p>
                      <a:r>
                        <a:rPr lang="en-US" sz="1500" dirty="0"/>
                        <a:t>2 Fried , spicy pulse and meat – fish – poultry preparations .</a:t>
                      </a:r>
                    </a:p>
                    <a:p>
                      <a:endParaRPr lang="en-US" sz="1500" dirty="0"/>
                    </a:p>
                    <a:p>
                      <a:r>
                        <a:rPr lang="en-US" sz="1500" dirty="0"/>
                        <a:t>Leafy vegetables , raw fruits , and vegetables with harsh fibers </a:t>
                      </a:r>
                    </a:p>
                    <a:p>
                      <a:endParaRPr lang="en-US" sz="15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Pickles, </a:t>
                      </a:r>
                      <a:r>
                        <a:rPr lang="en-US" sz="1500" dirty="0" err="1"/>
                        <a:t>papad</a:t>
                      </a:r>
                      <a:r>
                        <a:rPr lang="en-US" sz="1500" baseline="0" dirty="0"/>
                        <a:t> .</a:t>
                      </a:r>
                      <a:endParaRPr lang="en-IN" sz="1500" dirty="0"/>
                    </a:p>
                    <a:p>
                      <a:endParaRPr lang="en-IN" sz="1500"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381000" y="1295401"/>
            <a:ext cx="5181600" cy="3477875"/>
          </a:xfrm>
          <a:prstGeom prst="rect">
            <a:avLst/>
          </a:prstGeom>
        </p:spPr>
        <p:txBody>
          <a:bodyPr wrap="square">
            <a:spAutoFit/>
          </a:bodyPr>
          <a:lstStyle/>
          <a:p>
            <a:r>
              <a:rPr lang="en-IN" sz="2000" dirty="0">
                <a:hlinkClick r:id="rId2"/>
              </a:rPr>
              <a:t>High calorie needs</a:t>
            </a:r>
            <a:r>
              <a:rPr lang="en-IN" sz="2000" dirty="0"/>
              <a:t> are based on several factors, including:</a:t>
            </a:r>
            <a:endParaRPr lang="en-IN" sz="2000" b="1" dirty="0"/>
          </a:p>
          <a:p>
            <a:pPr>
              <a:buFont typeface="Arial" pitchFamily="34" charset="0"/>
              <a:buChar char="•"/>
            </a:pPr>
            <a:r>
              <a:rPr lang="en-IN" sz="2000" b="1" dirty="0"/>
              <a:t>Gender.</a:t>
            </a:r>
            <a:r>
              <a:rPr lang="en-IN" sz="2000" dirty="0"/>
              <a:t> Women generally burn 5–10% fewer calories at rest than men of the same height</a:t>
            </a:r>
          </a:p>
          <a:p>
            <a:pPr>
              <a:buFont typeface="Arial" pitchFamily="34" charset="0"/>
              <a:buChar char="•"/>
            </a:pPr>
            <a:r>
              <a:rPr lang="en-IN" sz="2000" b="1" dirty="0"/>
              <a:t>Age.</a:t>
            </a:r>
            <a:r>
              <a:rPr lang="en-IN" sz="2000" dirty="0"/>
              <a:t> The number of calories you burn at rest declines with age</a:t>
            </a:r>
          </a:p>
          <a:p>
            <a:pPr>
              <a:buFont typeface="Arial" pitchFamily="34" charset="0"/>
              <a:buChar char="•"/>
            </a:pPr>
            <a:r>
              <a:rPr lang="en-IN" sz="2000" b="1" dirty="0"/>
              <a:t>Height. </a:t>
            </a:r>
            <a:r>
              <a:rPr lang="en-IN" sz="2000" dirty="0"/>
              <a:t>The taller you are, the more calories you need to maintain your weight.</a:t>
            </a:r>
          </a:p>
          <a:p>
            <a:pPr>
              <a:buFont typeface="Arial" pitchFamily="34" charset="0"/>
              <a:buChar char="•"/>
            </a:pPr>
            <a:r>
              <a:rPr lang="en-IN" sz="2000" b="1" dirty="0"/>
              <a:t>Activity. </a:t>
            </a:r>
            <a:r>
              <a:rPr lang="en-IN" sz="2000" dirty="0"/>
              <a:t>Exercise and activities like yard work and fidgeting increase calorie needs</a:t>
            </a:r>
          </a:p>
        </p:txBody>
      </p:sp>
      <p:sp>
        <p:nvSpPr>
          <p:cNvPr id="6" name="Rectangle 5"/>
          <p:cNvSpPr/>
          <p:nvPr/>
        </p:nvSpPr>
        <p:spPr>
          <a:xfrm>
            <a:off x="228600" y="5124271"/>
            <a:ext cx="5486400" cy="1200329"/>
          </a:xfrm>
          <a:prstGeom prst="rect">
            <a:avLst/>
          </a:prstGeom>
        </p:spPr>
        <p:txBody>
          <a:bodyPr wrap="square">
            <a:spAutoFit/>
          </a:bodyPr>
          <a:lstStyle/>
          <a:p>
            <a:r>
              <a:rPr lang="en-IN" b="1" u="sng" dirty="0">
                <a:solidFill>
                  <a:schemeClr val="accent3"/>
                </a:solidFill>
              </a:rPr>
              <a:t>High protein diet:</a:t>
            </a:r>
            <a:r>
              <a:rPr lang="en-IN" dirty="0"/>
              <a:t> A high protein diet is a type of </a:t>
            </a:r>
            <a:r>
              <a:rPr lang="en-IN" b="1" dirty="0">
                <a:hlinkClick r:id="rId3"/>
              </a:rPr>
              <a:t>weight loss</a:t>
            </a:r>
            <a:r>
              <a:rPr lang="en-IN" dirty="0"/>
              <a:t> plan that emphasizes consumption of high-protein-containing foods. There are many different kinds of high protein diets like </a:t>
            </a:r>
            <a:r>
              <a:rPr lang="en-IN" dirty="0">
                <a:hlinkClick r:id="rId4"/>
              </a:rPr>
              <a:t>Atkins diet</a:t>
            </a:r>
            <a:r>
              <a:rPr lang="en-IN" dirty="0"/>
              <a:t>.</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Low-Protein Diet</a:t>
            </a:r>
            <a:endParaRPr lang="en-IN" dirty="0"/>
          </a:p>
        </p:txBody>
      </p:sp>
      <p:sp>
        <p:nvSpPr>
          <p:cNvPr id="3" name="Content Placeholder 2"/>
          <p:cNvSpPr>
            <a:spLocks noGrp="1"/>
          </p:cNvSpPr>
          <p:nvPr>
            <p:ph sz="quarter" idx="1"/>
          </p:nvPr>
        </p:nvSpPr>
        <p:spPr>
          <a:xfrm>
            <a:off x="402336" y="1984248"/>
            <a:ext cx="5312664" cy="1901952"/>
          </a:xfrm>
        </p:spPr>
        <p:txBody>
          <a:bodyPr>
            <a:noAutofit/>
          </a:bodyPr>
          <a:lstStyle/>
          <a:p>
            <a:r>
              <a:rPr lang="en-IN" sz="3200" dirty="0"/>
              <a:t>A low-protein diet puts less strain on the kidneys. As a result, this type of diet can benefit people with kidney-related disorders, such as kidney disease or phenylketonuria</a:t>
            </a:r>
          </a:p>
        </p:txBody>
      </p:sp>
      <p:graphicFrame>
        <p:nvGraphicFramePr>
          <p:cNvPr id="5" name="Content Placeholder 3"/>
          <p:cNvGraphicFramePr>
            <a:graphicFrameLocks/>
          </p:cNvGraphicFramePr>
          <p:nvPr>
            <p:extLst>
              <p:ext uri="{D42A27DB-BD31-4B8C-83A1-F6EECF244321}">
                <p14:modId xmlns:p14="http://schemas.microsoft.com/office/powerpoint/2010/main" val="1871757031"/>
              </p:ext>
            </p:extLst>
          </p:nvPr>
        </p:nvGraphicFramePr>
        <p:xfrm>
          <a:off x="6553200" y="1371600"/>
          <a:ext cx="5312664" cy="4937760"/>
        </p:xfrm>
        <a:graphic>
          <a:graphicData uri="http://schemas.openxmlformats.org/drawingml/2006/table">
            <a:tbl>
              <a:tblPr firstRow="1" bandRow="1">
                <a:tableStyleId>{5C22544A-7EE6-4342-B048-85BDC9FD1C3A}</a:tableStyleId>
              </a:tblPr>
              <a:tblGrid>
                <a:gridCol w="3024132">
                  <a:extLst>
                    <a:ext uri="{9D8B030D-6E8A-4147-A177-3AD203B41FA5}">
                      <a16:colId xmlns:a16="http://schemas.microsoft.com/office/drawing/2014/main" val="20000"/>
                    </a:ext>
                  </a:extLst>
                </a:gridCol>
                <a:gridCol w="2288532">
                  <a:extLst>
                    <a:ext uri="{9D8B030D-6E8A-4147-A177-3AD203B41FA5}">
                      <a16:colId xmlns:a16="http://schemas.microsoft.com/office/drawing/2014/main" val="20001"/>
                    </a:ext>
                  </a:extLst>
                </a:gridCol>
              </a:tblGrid>
              <a:tr h="1071482">
                <a:tc>
                  <a:txBody>
                    <a:bodyPr/>
                    <a:lstStyle/>
                    <a:p>
                      <a:r>
                        <a:rPr kumimoji="0" lang="en-IN" sz="2400" b="1" i="0" kern="1200" dirty="0">
                          <a:solidFill>
                            <a:schemeClr val="lt1"/>
                          </a:solidFill>
                          <a:latin typeface="+mn-lt"/>
                          <a:ea typeface="+mn-ea"/>
                          <a:cs typeface="+mn-cs"/>
                        </a:rPr>
                        <a:t>Low-protein foods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400" b="1" i="0" kern="1200" dirty="0">
                          <a:solidFill>
                            <a:schemeClr val="lt1"/>
                          </a:solidFill>
                          <a:latin typeface="+mn-lt"/>
                          <a:ea typeface="+mn-ea"/>
                          <a:cs typeface="+mn-cs"/>
                        </a:rPr>
                        <a:t>Moderate-protein foods</a:t>
                      </a:r>
                    </a:p>
                  </a:txBody>
                  <a:tcPr/>
                </a:tc>
                <a:extLst>
                  <a:ext uri="{0D108BD9-81ED-4DB2-BD59-A6C34878D82A}">
                    <a16:rowId xmlns:a16="http://schemas.microsoft.com/office/drawing/2014/main" val="10000"/>
                  </a:ext>
                </a:extLst>
              </a:tr>
              <a:tr h="3462926">
                <a:tc>
                  <a:txBody>
                    <a:bodyPr/>
                    <a:lstStyle/>
                    <a:p>
                      <a:pPr>
                        <a:buFont typeface="Arial" pitchFamily="34" charset="0"/>
                        <a:buChar char="•"/>
                      </a:pPr>
                      <a:r>
                        <a:rPr kumimoji="0" lang="en-IN" sz="2400" b="0" i="0" kern="1200" dirty="0">
                          <a:solidFill>
                            <a:schemeClr val="dk1"/>
                          </a:solidFill>
                          <a:latin typeface="+mn-lt"/>
                          <a:ea typeface="+mn-ea"/>
                          <a:cs typeface="+mn-cs"/>
                        </a:rPr>
                        <a:t>All fruits, except dried fruits</a:t>
                      </a:r>
                    </a:p>
                    <a:p>
                      <a:pPr>
                        <a:buFont typeface="Arial" pitchFamily="34" charset="0"/>
                        <a:buChar char="•"/>
                      </a:pPr>
                      <a:r>
                        <a:rPr kumimoji="0" lang="en-IN" sz="2400" b="0" i="0" kern="1200" dirty="0">
                          <a:solidFill>
                            <a:schemeClr val="dk1"/>
                          </a:solidFill>
                          <a:latin typeface="+mn-lt"/>
                          <a:ea typeface="+mn-ea"/>
                          <a:cs typeface="+mn-cs"/>
                        </a:rPr>
                        <a:t>All vegetables, except peas, beans, and corn</a:t>
                      </a:r>
                    </a:p>
                    <a:p>
                      <a:pPr>
                        <a:buFont typeface="Arial" pitchFamily="34" charset="0"/>
                        <a:buChar char="•"/>
                      </a:pPr>
                      <a:r>
                        <a:rPr kumimoji="0" lang="en-IN" sz="2400" b="0" i="0" kern="1200" dirty="0">
                          <a:solidFill>
                            <a:schemeClr val="dk1"/>
                          </a:solidFill>
                          <a:latin typeface="+mn-lt"/>
                          <a:ea typeface="+mn-ea"/>
                          <a:cs typeface="+mn-cs"/>
                        </a:rPr>
                        <a:t>Many sources of healthful fats, such as olive oil and avocados</a:t>
                      </a:r>
                    </a:p>
                    <a:p>
                      <a:pPr>
                        <a:buFont typeface="Arial" pitchFamily="34" charset="0"/>
                        <a:buChar char="•"/>
                      </a:pPr>
                      <a:r>
                        <a:rPr kumimoji="0" lang="en-IN" sz="2400" b="0" i="0" kern="1200" dirty="0">
                          <a:solidFill>
                            <a:schemeClr val="dk1"/>
                          </a:solidFill>
                          <a:latin typeface="+mn-lt"/>
                          <a:ea typeface="+mn-ea"/>
                          <a:cs typeface="+mn-cs"/>
                        </a:rPr>
                        <a:t>Herbs and spices</a:t>
                      </a:r>
                    </a:p>
                  </a:txBody>
                  <a:tcPr/>
                </a:tc>
                <a:tc>
                  <a:txBody>
                    <a:bodyPr/>
                    <a:lstStyle/>
                    <a:p>
                      <a:pPr>
                        <a:buFont typeface="Arial" pitchFamily="34" charset="0"/>
                        <a:buChar char="•"/>
                      </a:pPr>
                      <a:r>
                        <a:rPr kumimoji="0" lang="en-IN" sz="2400" b="0" i="0" kern="1200" dirty="0">
                          <a:solidFill>
                            <a:schemeClr val="dk1"/>
                          </a:solidFill>
                          <a:latin typeface="+mn-lt"/>
                          <a:ea typeface="+mn-ea"/>
                          <a:cs typeface="+mn-cs"/>
                        </a:rPr>
                        <a:t>bread</a:t>
                      </a:r>
                    </a:p>
                    <a:p>
                      <a:pPr>
                        <a:buFont typeface="Arial" pitchFamily="34" charset="0"/>
                        <a:buChar char="•"/>
                      </a:pPr>
                      <a:r>
                        <a:rPr kumimoji="0" lang="en-IN" sz="2400" b="0" i="0" kern="1200" dirty="0">
                          <a:solidFill>
                            <a:schemeClr val="dk1"/>
                          </a:solidFill>
                          <a:latin typeface="+mn-lt"/>
                          <a:ea typeface="+mn-ea"/>
                          <a:cs typeface="+mn-cs"/>
                        </a:rPr>
                        <a:t>crackers</a:t>
                      </a:r>
                    </a:p>
                    <a:p>
                      <a:pPr>
                        <a:buFont typeface="Arial" pitchFamily="34" charset="0"/>
                        <a:buChar char="•"/>
                      </a:pPr>
                      <a:r>
                        <a:rPr kumimoji="0" lang="en-IN" sz="2400" b="0" i="0" kern="1200" dirty="0">
                          <a:solidFill>
                            <a:schemeClr val="dk1"/>
                          </a:solidFill>
                          <a:latin typeface="+mn-lt"/>
                          <a:ea typeface="+mn-ea"/>
                          <a:cs typeface="+mn-cs"/>
                        </a:rPr>
                        <a:t>breakfast cereals</a:t>
                      </a:r>
                    </a:p>
                    <a:p>
                      <a:pPr>
                        <a:buFont typeface="Arial" pitchFamily="34" charset="0"/>
                        <a:buChar char="•"/>
                      </a:pPr>
                      <a:r>
                        <a:rPr kumimoji="0" lang="en-IN" sz="2400" b="0" i="0" kern="1200" dirty="0">
                          <a:solidFill>
                            <a:schemeClr val="dk1"/>
                          </a:solidFill>
                          <a:latin typeface="+mn-lt"/>
                          <a:ea typeface="+mn-ea"/>
                          <a:cs typeface="+mn-cs"/>
                        </a:rPr>
                        <a:t>pasta</a:t>
                      </a:r>
                    </a:p>
                    <a:p>
                      <a:pPr>
                        <a:buFont typeface="Arial" pitchFamily="34" charset="0"/>
                        <a:buChar char="•"/>
                      </a:pPr>
                      <a:r>
                        <a:rPr kumimoji="0" lang="en-IN" sz="2400" b="0" i="0" kern="1200" dirty="0">
                          <a:solidFill>
                            <a:schemeClr val="dk1"/>
                          </a:solidFill>
                          <a:latin typeface="+mn-lt"/>
                          <a:ea typeface="+mn-ea"/>
                          <a:cs typeface="+mn-cs"/>
                        </a:rPr>
                        <a:t>oats</a:t>
                      </a:r>
                    </a:p>
                    <a:p>
                      <a:pPr>
                        <a:buFont typeface="Arial" pitchFamily="34" charset="0"/>
                        <a:buChar char="•"/>
                      </a:pPr>
                      <a:r>
                        <a:rPr kumimoji="0" lang="en-IN" sz="2400" b="0" i="0" kern="1200" dirty="0">
                          <a:solidFill>
                            <a:schemeClr val="dk1"/>
                          </a:solidFill>
                          <a:latin typeface="+mn-lt"/>
                          <a:ea typeface="+mn-ea"/>
                          <a:cs typeface="+mn-cs"/>
                        </a:rPr>
                        <a:t>corn</a:t>
                      </a:r>
                    </a:p>
                    <a:p>
                      <a:pPr>
                        <a:buFont typeface="Arial" pitchFamily="34" charset="0"/>
                        <a:buChar char="•"/>
                      </a:pPr>
                      <a:r>
                        <a:rPr kumimoji="0" lang="en-IN" sz="2400" b="0" i="0" kern="1200" dirty="0">
                          <a:solidFill>
                            <a:schemeClr val="dk1"/>
                          </a:solidFill>
                          <a:latin typeface="+mn-lt"/>
                          <a:ea typeface="+mn-ea"/>
                          <a:cs typeface="+mn-cs"/>
                        </a:rPr>
                        <a:t>rice</a:t>
                      </a:r>
                    </a:p>
                  </a:txBody>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LOW-FAT DIET</a:t>
            </a:r>
            <a:endParaRPr lang="en-IN" dirty="0"/>
          </a:p>
        </p:txBody>
      </p:sp>
      <p:sp>
        <p:nvSpPr>
          <p:cNvPr id="3" name="Content Placeholder 2"/>
          <p:cNvSpPr>
            <a:spLocks noGrp="1"/>
          </p:cNvSpPr>
          <p:nvPr>
            <p:ph sz="quarter" idx="1"/>
          </p:nvPr>
        </p:nvSpPr>
        <p:spPr>
          <a:xfrm>
            <a:off x="402336" y="1527048"/>
            <a:ext cx="5160264" cy="4492752"/>
          </a:xfrm>
        </p:spPr>
        <p:txBody>
          <a:bodyPr>
            <a:normAutofit/>
          </a:bodyPr>
          <a:lstStyle/>
          <a:p>
            <a:pPr algn="ctr"/>
            <a:r>
              <a:rPr lang="en-IN" sz="3200" dirty="0"/>
              <a:t>A </a:t>
            </a:r>
            <a:r>
              <a:rPr lang="en-IN" sz="3200" b="1" dirty="0"/>
              <a:t>low-fat diet</a:t>
            </a:r>
            <a:r>
              <a:rPr lang="en-IN" sz="3200" dirty="0"/>
              <a:t> is one that restricts </a:t>
            </a:r>
            <a:r>
              <a:rPr lang="en-IN" sz="3200" dirty="0">
                <a:hlinkClick r:id="rId2" tooltip="Fat"/>
              </a:rPr>
              <a:t>fat</a:t>
            </a:r>
            <a:r>
              <a:rPr lang="en-IN" sz="3200" dirty="0"/>
              <a:t>, and often </a:t>
            </a:r>
            <a:r>
              <a:rPr lang="en-IN" sz="3200" dirty="0">
                <a:hlinkClick r:id="rId3" tooltip="Saturated fat"/>
              </a:rPr>
              <a:t>saturated fat</a:t>
            </a:r>
            <a:r>
              <a:rPr lang="en-IN" sz="3200" dirty="0"/>
              <a:t> and </a:t>
            </a:r>
            <a:r>
              <a:rPr lang="en-IN" sz="3200" dirty="0">
                <a:hlinkClick r:id="rId4" tooltip="Cholesterol"/>
              </a:rPr>
              <a:t>cholesterol</a:t>
            </a:r>
            <a:r>
              <a:rPr lang="en-IN" sz="3200" dirty="0"/>
              <a:t> as well. Low-fat diets are intended to reduce the occurrence of conditions such as </a:t>
            </a:r>
            <a:r>
              <a:rPr lang="en-IN" sz="3200" dirty="0">
                <a:hlinkClick r:id="rId5" tooltip="Cardiovascular disease"/>
              </a:rPr>
              <a:t>heart disease</a:t>
            </a:r>
            <a:r>
              <a:rPr lang="en-IN" sz="3200" dirty="0"/>
              <a:t> and obesity.</a:t>
            </a:r>
          </a:p>
        </p:txBody>
      </p:sp>
      <p:pic>
        <p:nvPicPr>
          <p:cNvPr id="13314" name="Picture 2" descr="C:\Users\Bidyut Nath\Desktop\santu\noom-diet-1582229699.png"/>
          <p:cNvPicPr>
            <a:picLocks noChangeAspect="1" noChangeArrowheads="1"/>
          </p:cNvPicPr>
          <p:nvPr/>
        </p:nvPicPr>
        <p:blipFill>
          <a:blip r:embed="rId6" cstate="print"/>
          <a:srcRect t="12427"/>
          <a:stretch>
            <a:fillRect/>
          </a:stretch>
        </p:blipFill>
        <p:spPr bwMode="auto">
          <a:xfrm>
            <a:off x="6553200" y="1447800"/>
            <a:ext cx="5228336" cy="4876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7467600" cy="1143000"/>
          </a:xfrm>
        </p:spPr>
        <p:txBody>
          <a:bodyPr/>
          <a:lstStyle/>
          <a:p>
            <a:r>
              <a:rPr lang="en-US" b="1" i="1" dirty="0"/>
              <a:t>Sodium Restricted Diet </a:t>
            </a:r>
            <a:endParaRPr lang="en-IN"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5491033"/>
              </p:ext>
            </p:extLst>
          </p:nvPr>
        </p:nvGraphicFramePr>
        <p:xfrm>
          <a:off x="6400800" y="1295400"/>
          <a:ext cx="5486400" cy="504005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254947">
                <a:tc>
                  <a:txBody>
                    <a:bodyPr/>
                    <a:lstStyle/>
                    <a:p>
                      <a:r>
                        <a:rPr lang="en-US" sz="1100" dirty="0"/>
                        <a:t>Foods</a:t>
                      </a:r>
                      <a:r>
                        <a:rPr lang="en-US" sz="1100" baseline="0" dirty="0"/>
                        <a:t> recommended </a:t>
                      </a:r>
                      <a:endParaRPr lang="en-IN" sz="1100" dirty="0"/>
                    </a:p>
                  </a:txBody>
                  <a:tcPr/>
                </a:tc>
                <a:tc>
                  <a:txBody>
                    <a:bodyPr/>
                    <a:lstStyle/>
                    <a:p>
                      <a:r>
                        <a:rPr lang="en-US" sz="1100" dirty="0"/>
                        <a:t>Foods  to be avoided</a:t>
                      </a:r>
                      <a:endParaRPr lang="en-IN" sz="1100" dirty="0"/>
                    </a:p>
                  </a:txBody>
                  <a:tcPr/>
                </a:tc>
                <a:extLst>
                  <a:ext uri="{0D108BD9-81ED-4DB2-BD59-A6C34878D82A}">
                    <a16:rowId xmlns:a16="http://schemas.microsoft.com/office/drawing/2014/main" val="10000"/>
                  </a:ext>
                </a:extLst>
              </a:tr>
              <a:tr h="424912">
                <a:tc>
                  <a:txBody>
                    <a:bodyPr/>
                    <a:lstStyle/>
                    <a:p>
                      <a:r>
                        <a:rPr lang="en-US" sz="1100" dirty="0"/>
                        <a:t>Foods low in sodium</a:t>
                      </a:r>
                      <a:endParaRPr lang="en-IN" sz="1100" dirty="0"/>
                    </a:p>
                  </a:txBody>
                  <a:tcPr/>
                </a:tc>
                <a:tc>
                  <a:txBody>
                    <a:bodyPr/>
                    <a:lstStyle/>
                    <a:p>
                      <a:r>
                        <a:rPr lang="en-US" sz="1100" dirty="0"/>
                        <a:t>Food rich in cholesterol and fat,</a:t>
                      </a:r>
                      <a:r>
                        <a:rPr lang="en-US" sz="1100" baseline="0" dirty="0"/>
                        <a:t> food rich in sodium</a:t>
                      </a:r>
                      <a:endParaRPr lang="en-IN" sz="1100" dirty="0"/>
                    </a:p>
                  </a:txBody>
                  <a:tcPr/>
                </a:tc>
                <a:extLst>
                  <a:ext uri="{0D108BD9-81ED-4DB2-BD59-A6C34878D82A}">
                    <a16:rowId xmlns:a16="http://schemas.microsoft.com/office/drawing/2014/main" val="10001"/>
                  </a:ext>
                </a:extLst>
              </a:tr>
              <a:tr h="424912">
                <a:tc>
                  <a:txBody>
                    <a:bodyPr/>
                    <a:lstStyle/>
                    <a:p>
                      <a:r>
                        <a:rPr lang="en-US" sz="1100" dirty="0"/>
                        <a:t>1. cereals- wheat,</a:t>
                      </a:r>
                      <a:r>
                        <a:rPr lang="en-US" sz="1100" baseline="0" dirty="0"/>
                        <a:t> rice, oatmeal, millets</a:t>
                      </a:r>
                      <a:endParaRPr lang="en-IN" sz="1100" dirty="0"/>
                    </a:p>
                  </a:txBody>
                  <a:tcPr/>
                </a:tc>
                <a:tc>
                  <a:txBody>
                    <a:bodyPr/>
                    <a:lstStyle/>
                    <a:p>
                      <a:r>
                        <a:rPr lang="en-US" sz="1100" dirty="0"/>
                        <a:t>1. Baking power-</a:t>
                      </a:r>
                      <a:r>
                        <a:rPr lang="en-US" sz="1100" baseline="0" dirty="0"/>
                        <a:t> cake ,cookies</a:t>
                      </a:r>
                      <a:endParaRPr lang="en-IN" sz="1100" dirty="0"/>
                    </a:p>
                  </a:txBody>
                  <a:tcPr/>
                </a:tc>
                <a:extLst>
                  <a:ext uri="{0D108BD9-81ED-4DB2-BD59-A6C34878D82A}">
                    <a16:rowId xmlns:a16="http://schemas.microsoft.com/office/drawing/2014/main" val="10002"/>
                  </a:ext>
                </a:extLst>
              </a:tr>
              <a:tr h="254947">
                <a:tc>
                  <a:txBody>
                    <a:bodyPr/>
                    <a:lstStyle/>
                    <a:p>
                      <a:r>
                        <a:rPr lang="en-US" sz="1100" dirty="0"/>
                        <a:t>2.All fruits- fresh and canned </a:t>
                      </a:r>
                      <a:endParaRPr lang="en-IN" sz="1100" dirty="0"/>
                    </a:p>
                  </a:txBody>
                  <a:tcPr/>
                </a:tc>
                <a:tc>
                  <a:txBody>
                    <a:bodyPr/>
                    <a:lstStyle/>
                    <a:p>
                      <a:r>
                        <a:rPr lang="en-US" sz="1100" dirty="0"/>
                        <a:t>2. Soda bicarbonate-</a:t>
                      </a:r>
                      <a:r>
                        <a:rPr lang="en-US" sz="1100" baseline="0" dirty="0"/>
                        <a:t> </a:t>
                      </a:r>
                      <a:r>
                        <a:rPr lang="en-US" sz="1100" baseline="0" dirty="0" err="1"/>
                        <a:t>nankhatai</a:t>
                      </a:r>
                      <a:endParaRPr lang="en-IN" sz="1100" dirty="0"/>
                    </a:p>
                  </a:txBody>
                  <a:tcPr/>
                </a:tc>
                <a:extLst>
                  <a:ext uri="{0D108BD9-81ED-4DB2-BD59-A6C34878D82A}">
                    <a16:rowId xmlns:a16="http://schemas.microsoft.com/office/drawing/2014/main" val="10003"/>
                  </a:ext>
                </a:extLst>
              </a:tr>
              <a:tr h="424912">
                <a:tc>
                  <a:txBody>
                    <a:bodyPr/>
                    <a:lstStyle/>
                    <a:p>
                      <a:r>
                        <a:rPr lang="en-US" sz="1100" dirty="0"/>
                        <a:t>3. Cabbage,</a:t>
                      </a:r>
                      <a:r>
                        <a:rPr lang="en-US" sz="1100" baseline="0" dirty="0"/>
                        <a:t> cauliflower, tomato , potato onion .</a:t>
                      </a:r>
                      <a:endParaRPr lang="en-IN" sz="1100" dirty="0"/>
                    </a:p>
                  </a:txBody>
                  <a:tcPr/>
                </a:tc>
                <a:tc>
                  <a:txBody>
                    <a:bodyPr/>
                    <a:lstStyle/>
                    <a:p>
                      <a:r>
                        <a:rPr lang="en-US" sz="1100" dirty="0"/>
                        <a:t>3. Monosodium glutamate-</a:t>
                      </a:r>
                      <a:r>
                        <a:rPr lang="en-US" sz="1100" baseline="0" dirty="0"/>
                        <a:t> Chinese foods and food served in restaurant.</a:t>
                      </a:r>
                      <a:endParaRPr lang="en-IN" sz="1100" dirty="0"/>
                    </a:p>
                  </a:txBody>
                  <a:tcPr/>
                </a:tc>
                <a:extLst>
                  <a:ext uri="{0D108BD9-81ED-4DB2-BD59-A6C34878D82A}">
                    <a16:rowId xmlns:a16="http://schemas.microsoft.com/office/drawing/2014/main" val="10004"/>
                  </a:ext>
                </a:extLst>
              </a:tr>
              <a:tr h="254947">
                <a:tc>
                  <a:txBody>
                    <a:bodyPr/>
                    <a:lstStyle/>
                    <a:p>
                      <a:r>
                        <a:rPr lang="en-US" sz="1100" dirty="0"/>
                        <a:t>4. sugar, honey, jam, jelly.</a:t>
                      </a:r>
                      <a:endParaRPr lang="en-IN" sz="1100" dirty="0"/>
                    </a:p>
                  </a:txBody>
                  <a:tcPr/>
                </a:tc>
                <a:tc>
                  <a:txBody>
                    <a:bodyPr/>
                    <a:lstStyle/>
                    <a:p>
                      <a:r>
                        <a:rPr lang="en-US" sz="1100" dirty="0"/>
                        <a:t>4.Sodium benzoate- tomato</a:t>
                      </a:r>
                      <a:r>
                        <a:rPr lang="en-US" sz="1100" baseline="0" dirty="0"/>
                        <a:t> sauce</a:t>
                      </a:r>
                      <a:endParaRPr lang="en-IN" sz="1100" dirty="0"/>
                    </a:p>
                  </a:txBody>
                  <a:tcPr/>
                </a:tc>
                <a:extLst>
                  <a:ext uri="{0D108BD9-81ED-4DB2-BD59-A6C34878D82A}">
                    <a16:rowId xmlns:a16="http://schemas.microsoft.com/office/drawing/2014/main" val="10005"/>
                  </a:ext>
                </a:extLst>
              </a:tr>
              <a:tr h="424912">
                <a:tc>
                  <a:txBody>
                    <a:bodyPr/>
                    <a:lstStyle/>
                    <a:p>
                      <a:r>
                        <a:rPr lang="en-US" sz="1100" dirty="0"/>
                        <a:t>5. Low sodium seasonings instead of salt.</a:t>
                      </a:r>
                      <a:endParaRPr lang="en-IN" sz="1100" dirty="0"/>
                    </a:p>
                  </a:txBody>
                  <a:tcPr/>
                </a:tc>
                <a:tc>
                  <a:txBody>
                    <a:bodyPr/>
                    <a:lstStyle/>
                    <a:p>
                      <a:r>
                        <a:rPr lang="en-US" sz="1100" dirty="0"/>
                        <a:t>5. Sodium propionate-</a:t>
                      </a:r>
                      <a:r>
                        <a:rPr lang="en-US" sz="1100" baseline="0" dirty="0"/>
                        <a:t> bread</a:t>
                      </a:r>
                      <a:endParaRPr lang="en-IN" sz="1100" dirty="0"/>
                    </a:p>
                  </a:txBody>
                  <a:tcPr/>
                </a:tc>
                <a:extLst>
                  <a:ext uri="{0D108BD9-81ED-4DB2-BD59-A6C34878D82A}">
                    <a16:rowId xmlns:a16="http://schemas.microsoft.com/office/drawing/2014/main" val="10006"/>
                  </a:ext>
                </a:extLst>
              </a:tr>
              <a:tr h="594877">
                <a:tc>
                  <a:txBody>
                    <a:bodyPr/>
                    <a:lstStyle/>
                    <a:p>
                      <a:r>
                        <a:rPr lang="en-US" sz="1100" dirty="0"/>
                        <a:t>6.</a:t>
                      </a:r>
                      <a:r>
                        <a:rPr lang="en-US" sz="1100" baseline="0" dirty="0"/>
                        <a:t> Lime juice.</a:t>
                      </a:r>
                      <a:endParaRPr lang="en-IN" sz="1100" dirty="0"/>
                    </a:p>
                  </a:txBody>
                  <a:tcPr/>
                </a:tc>
                <a:tc>
                  <a:txBody>
                    <a:bodyPr/>
                    <a:lstStyle/>
                    <a:p>
                      <a:r>
                        <a:rPr lang="en-US" sz="1100" dirty="0"/>
                        <a:t>6.Sodium chloride-  salted shanks,</a:t>
                      </a:r>
                      <a:r>
                        <a:rPr lang="en-US" sz="1100" baseline="0" dirty="0"/>
                        <a:t> wafers, nuts.</a:t>
                      </a:r>
                    </a:p>
                    <a:p>
                      <a:endParaRPr lang="en-IN" sz="1100" dirty="0"/>
                    </a:p>
                  </a:txBody>
                  <a:tcPr/>
                </a:tc>
                <a:extLst>
                  <a:ext uri="{0D108BD9-81ED-4DB2-BD59-A6C34878D82A}">
                    <a16:rowId xmlns:a16="http://schemas.microsoft.com/office/drawing/2014/main" val="10007"/>
                  </a:ext>
                </a:extLst>
              </a:tr>
              <a:tr h="424912">
                <a:tc>
                  <a:txBody>
                    <a:bodyPr/>
                    <a:lstStyle/>
                    <a:p>
                      <a:r>
                        <a:rPr lang="en-US" sz="1100" dirty="0"/>
                        <a:t>7. Mint,</a:t>
                      </a:r>
                      <a:r>
                        <a:rPr lang="en-US" sz="1100" baseline="0" dirty="0"/>
                        <a:t> parsley, dill, basil.</a:t>
                      </a:r>
                      <a:endParaRPr lang="en-IN" sz="1100" dirty="0"/>
                    </a:p>
                  </a:txBody>
                  <a:tcPr/>
                </a:tc>
                <a:tc>
                  <a:txBody>
                    <a:bodyPr/>
                    <a:lstStyle/>
                    <a:p>
                      <a:r>
                        <a:rPr lang="en-US" sz="1100" dirty="0"/>
                        <a:t>7.Papad,</a:t>
                      </a:r>
                      <a:r>
                        <a:rPr lang="en-US" sz="1100" baseline="0" dirty="0"/>
                        <a:t> pickles, vegetables  in brine solution.</a:t>
                      </a:r>
                      <a:endParaRPr lang="en-IN" sz="1100" dirty="0"/>
                    </a:p>
                  </a:txBody>
                  <a:tcPr/>
                </a:tc>
                <a:extLst>
                  <a:ext uri="{0D108BD9-81ED-4DB2-BD59-A6C34878D82A}">
                    <a16:rowId xmlns:a16="http://schemas.microsoft.com/office/drawing/2014/main" val="10008"/>
                  </a:ext>
                </a:extLst>
              </a:tr>
              <a:tr h="254947">
                <a:tc>
                  <a:txBody>
                    <a:bodyPr/>
                    <a:lstStyle/>
                    <a:p>
                      <a:r>
                        <a:rPr lang="en-US" sz="1100" dirty="0"/>
                        <a:t>8. Fresh vegetables. </a:t>
                      </a:r>
                      <a:endParaRPr lang="en-IN" sz="1100" dirty="0"/>
                    </a:p>
                  </a:txBody>
                  <a:tcPr/>
                </a:tc>
                <a:tc>
                  <a:txBody>
                    <a:bodyPr/>
                    <a:lstStyle/>
                    <a:p>
                      <a:r>
                        <a:rPr lang="en-US" sz="1100" dirty="0"/>
                        <a:t>8. Celery</a:t>
                      </a:r>
                      <a:r>
                        <a:rPr lang="en-US" sz="1100" baseline="0" dirty="0"/>
                        <a:t> , beetroot and spinach.</a:t>
                      </a:r>
                    </a:p>
                  </a:txBody>
                  <a:tcPr/>
                </a:tc>
                <a:extLst>
                  <a:ext uri="{0D108BD9-81ED-4DB2-BD59-A6C34878D82A}">
                    <a16:rowId xmlns:a16="http://schemas.microsoft.com/office/drawing/2014/main" val="10009"/>
                  </a:ext>
                </a:extLst>
              </a:tr>
              <a:tr h="594877">
                <a:tc>
                  <a:txBody>
                    <a:bodyPr/>
                    <a:lstStyle/>
                    <a:p>
                      <a:r>
                        <a:rPr lang="en-US" sz="1100" dirty="0"/>
                        <a:t>9. All other vegetables, root</a:t>
                      </a:r>
                      <a:r>
                        <a:rPr lang="en-US" sz="1100" baseline="0" dirty="0"/>
                        <a:t> vegetables.</a:t>
                      </a:r>
                      <a:endParaRPr lang="en-IN" sz="1100" dirty="0"/>
                    </a:p>
                  </a:txBody>
                  <a:tcPr/>
                </a:tc>
                <a:tc>
                  <a:txBody>
                    <a:bodyPr/>
                    <a:lstStyle/>
                    <a:p>
                      <a:r>
                        <a:rPr lang="en-US" sz="1100" dirty="0"/>
                        <a:t>9. Foods rich in cholesterol</a:t>
                      </a:r>
                      <a:r>
                        <a:rPr lang="en-US" sz="1100" baseline="0" dirty="0"/>
                        <a:t> </a:t>
                      </a:r>
                      <a:r>
                        <a:rPr lang="en-US" sz="1100" dirty="0"/>
                        <a:t> and saturated fats- salted butter</a:t>
                      </a:r>
                      <a:r>
                        <a:rPr lang="en-US" sz="1100" baseline="0" dirty="0"/>
                        <a:t> and processed cheese.</a:t>
                      </a:r>
                      <a:endParaRPr lang="en-IN" sz="1100" dirty="0"/>
                    </a:p>
                  </a:txBody>
                  <a:tcPr/>
                </a:tc>
                <a:extLst>
                  <a:ext uri="{0D108BD9-81ED-4DB2-BD59-A6C34878D82A}">
                    <a16:rowId xmlns:a16="http://schemas.microsoft.com/office/drawing/2014/main" val="10010"/>
                  </a:ext>
                </a:extLst>
              </a:tr>
              <a:tr h="424912">
                <a:tc>
                  <a:txBody>
                    <a:bodyPr/>
                    <a:lstStyle/>
                    <a:p>
                      <a:r>
                        <a:rPr lang="en-US" sz="1100" dirty="0"/>
                        <a:t>10. Vegetables oil as a cooking medium.</a:t>
                      </a:r>
                      <a:endParaRPr lang="en-IN" sz="1100" dirty="0"/>
                    </a:p>
                  </a:txBody>
                  <a:tcPr/>
                </a:tc>
                <a:tc>
                  <a:txBody>
                    <a:bodyPr/>
                    <a:lstStyle/>
                    <a:p>
                      <a:endParaRPr lang="en-IN" sz="1100" dirty="0"/>
                    </a:p>
                  </a:txBody>
                  <a:tcPr/>
                </a:tc>
                <a:extLst>
                  <a:ext uri="{0D108BD9-81ED-4DB2-BD59-A6C34878D82A}">
                    <a16:rowId xmlns:a16="http://schemas.microsoft.com/office/drawing/2014/main" val="10011"/>
                  </a:ext>
                </a:extLst>
              </a:tr>
              <a:tr h="254947">
                <a:tc>
                  <a:txBody>
                    <a:bodyPr/>
                    <a:lstStyle/>
                    <a:p>
                      <a:r>
                        <a:rPr lang="en-US" sz="1100" dirty="0"/>
                        <a:t>11. Milk in moderation. </a:t>
                      </a:r>
                      <a:endParaRPr lang="en-IN" sz="1100" dirty="0"/>
                    </a:p>
                  </a:txBody>
                  <a:tcPr/>
                </a:tc>
                <a:tc>
                  <a:txBody>
                    <a:bodyPr/>
                    <a:lstStyle/>
                    <a:p>
                      <a:endParaRPr lang="en-IN" sz="1100" dirty="0"/>
                    </a:p>
                  </a:txBody>
                  <a:tcPr/>
                </a:tc>
                <a:extLst>
                  <a:ext uri="{0D108BD9-81ED-4DB2-BD59-A6C34878D82A}">
                    <a16:rowId xmlns:a16="http://schemas.microsoft.com/office/drawing/2014/main" val="10012"/>
                  </a:ext>
                </a:extLst>
              </a:tr>
            </a:tbl>
          </a:graphicData>
        </a:graphic>
      </p:graphicFrame>
      <p:sp>
        <p:nvSpPr>
          <p:cNvPr id="5" name="Rectangle 4"/>
          <p:cNvSpPr/>
          <p:nvPr/>
        </p:nvSpPr>
        <p:spPr>
          <a:xfrm>
            <a:off x="304800" y="1524000"/>
            <a:ext cx="5334000" cy="1323439"/>
          </a:xfrm>
          <a:prstGeom prst="rect">
            <a:avLst/>
          </a:prstGeom>
        </p:spPr>
        <p:txBody>
          <a:bodyPr wrap="square">
            <a:spAutoFit/>
          </a:bodyPr>
          <a:lstStyle/>
          <a:p>
            <a:r>
              <a:rPr lang="en-IN" sz="2000" dirty="0"/>
              <a:t>A low-sodium diet is commonly prescribed to people with certain medical conditions, including </a:t>
            </a:r>
            <a:r>
              <a:rPr lang="en-IN" sz="2000" b="1" dirty="0"/>
              <a:t>heart failure, high blood pressure and kidney disease.</a:t>
            </a:r>
          </a:p>
        </p:txBody>
      </p:sp>
      <p:sp>
        <p:nvSpPr>
          <p:cNvPr id="6" name="Rectangle 5"/>
          <p:cNvSpPr/>
          <p:nvPr/>
        </p:nvSpPr>
        <p:spPr>
          <a:xfrm>
            <a:off x="304800" y="2997876"/>
            <a:ext cx="5181600" cy="1631216"/>
          </a:xfrm>
          <a:prstGeom prst="rect">
            <a:avLst/>
          </a:prstGeom>
        </p:spPr>
        <p:txBody>
          <a:bodyPr wrap="square">
            <a:spAutoFit/>
          </a:bodyPr>
          <a:lstStyle/>
          <a:p>
            <a:r>
              <a:rPr lang="en-IN" sz="2000" dirty="0"/>
              <a:t>Sodium is an essential mineral involved in many important bodily functions, including </a:t>
            </a:r>
            <a:r>
              <a:rPr lang="en-IN" sz="2000" b="1" u="sng" dirty="0">
                <a:solidFill>
                  <a:schemeClr val="accent2">
                    <a:lumMod val="75000"/>
                  </a:schemeClr>
                </a:solidFill>
              </a:rPr>
              <a:t>cellular function, fluid regulation, </a:t>
            </a:r>
            <a:r>
              <a:rPr lang="en-IN" sz="2000" b="1" u="sng" dirty="0">
                <a:solidFill>
                  <a:schemeClr val="accent2">
                    <a:lumMod val="75000"/>
                  </a:schemeClr>
                </a:solidFill>
                <a:hlinkClick r:id="rId2"/>
              </a:rPr>
              <a:t>electrolyte balance</a:t>
            </a:r>
            <a:r>
              <a:rPr lang="en-IN" sz="2000" b="1" u="sng" dirty="0">
                <a:solidFill>
                  <a:schemeClr val="accent2">
                    <a:lumMod val="75000"/>
                  </a:schemeClr>
                </a:solidFill>
              </a:rPr>
              <a:t> and maintaining blood pressure</a:t>
            </a:r>
          </a:p>
        </p:txBody>
      </p:sp>
      <p:pic>
        <p:nvPicPr>
          <p:cNvPr id="12290" name="Picture 2" descr="C:\Users\Bidyut Nath\Desktop\santu\restricted-salt-diet.jpg"/>
          <p:cNvPicPr>
            <a:picLocks noChangeAspect="1" noChangeArrowheads="1"/>
          </p:cNvPicPr>
          <p:nvPr/>
        </p:nvPicPr>
        <p:blipFill>
          <a:blip r:embed="rId3" cstate="print"/>
          <a:srcRect/>
          <a:stretch>
            <a:fillRect/>
          </a:stretch>
        </p:blipFill>
        <p:spPr bwMode="auto">
          <a:xfrm>
            <a:off x="457200" y="4779529"/>
            <a:ext cx="4876799" cy="146887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384048"/>
            <a:ext cx="8534400" cy="758952"/>
          </a:xfrm>
        </p:spPr>
        <p:txBody>
          <a:bodyPr>
            <a:noAutofit/>
          </a:bodyPr>
          <a:lstStyle/>
          <a:p>
            <a:pPr lvl="0"/>
            <a:r>
              <a:rPr lang="en-US" sz="2800" b="1" i="1" dirty="0"/>
              <a:t>QUANTITY/ MODIFICATION IN DISEASES CONDITION</a:t>
            </a:r>
            <a:endParaRPr lang="en-IN" sz="2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7200" y="1676400"/>
            <a:ext cx="11277600" cy="4648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i="1" dirty="0"/>
              <a:t>MODIFICATONS IN QUANTITY</a:t>
            </a:r>
            <a:endParaRPr lang="en-IN" b="1" i="1" dirty="0"/>
          </a:p>
        </p:txBody>
      </p:sp>
      <p:sp>
        <p:nvSpPr>
          <p:cNvPr id="14" name="Content Placeholder 13"/>
          <p:cNvSpPr>
            <a:spLocks noGrp="1"/>
          </p:cNvSpPr>
          <p:nvPr>
            <p:ph idx="1"/>
          </p:nvPr>
        </p:nvSpPr>
        <p:spPr/>
        <p:txBody>
          <a:bodyPr>
            <a:normAutofit fontScale="92500" lnSpcReduction="20000"/>
          </a:bodyPr>
          <a:lstStyle/>
          <a:p>
            <a:r>
              <a:rPr lang="en-US" sz="3600" b="1" i="1" dirty="0"/>
              <a:t>The quantity of food served to the patient needs to be modified:-</a:t>
            </a:r>
          </a:p>
          <a:p>
            <a:pPr>
              <a:buFont typeface="Wingdings" pitchFamily="2" charset="2"/>
              <a:buChar char="v"/>
            </a:pPr>
            <a:r>
              <a:rPr lang="en-US" sz="3600" dirty="0"/>
              <a:t> to check tolerance,</a:t>
            </a:r>
          </a:p>
          <a:p>
            <a:pPr>
              <a:buFont typeface="Wingdings" pitchFamily="2" charset="2"/>
              <a:buChar char="v"/>
            </a:pPr>
            <a:r>
              <a:rPr lang="en-US" sz="3600" dirty="0"/>
              <a:t>control nutrient levels, &amp;</a:t>
            </a:r>
          </a:p>
          <a:p>
            <a:pPr>
              <a:buFont typeface="Wingdings" pitchFamily="2" charset="2"/>
              <a:buChar char="v"/>
            </a:pPr>
            <a:r>
              <a:rPr lang="en-US" sz="3600" dirty="0"/>
              <a:t>bring about weight loss.</a:t>
            </a:r>
          </a:p>
          <a:p>
            <a:pPr>
              <a:buNone/>
            </a:pPr>
            <a:endParaRPr lang="en-US" sz="3600" dirty="0"/>
          </a:p>
          <a:p>
            <a:r>
              <a:rPr lang="en-US" sz="3600" b="1" i="1" dirty="0"/>
              <a:t>Example- </a:t>
            </a:r>
            <a:r>
              <a:rPr lang="en-US" sz="3600" dirty="0"/>
              <a:t> in a diabetic diet, the quantity of CHO in each meal is as important as the quantity of CHO consumed in a day</a:t>
            </a:r>
          </a:p>
          <a:p>
            <a:pPr>
              <a:buNone/>
            </a:pPr>
            <a:endParaRPr lang="en-IN" sz="3600"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152400"/>
            <a:ext cx="7416824" cy="1333872"/>
          </a:xfrm>
        </p:spPr>
        <p:txBody>
          <a:bodyPr>
            <a:normAutofit/>
          </a:bodyPr>
          <a:lstStyle/>
          <a:p>
            <a:r>
              <a:rPr lang="en-US" b="1" i="1" dirty="0"/>
              <a:t>DIETS FOR COMMON DISORDERS</a:t>
            </a:r>
            <a:endParaRPr lang="en-IN" b="1"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9206" y="1828800"/>
            <a:ext cx="11315594" cy="4191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Diet for Diabetes mellitus patients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589148"/>
              </p:ext>
            </p:extLst>
          </p:nvPr>
        </p:nvGraphicFramePr>
        <p:xfrm>
          <a:off x="6096000" y="1371600"/>
          <a:ext cx="5837936" cy="4961363"/>
        </p:xfrm>
        <a:graphic>
          <a:graphicData uri="http://schemas.openxmlformats.org/drawingml/2006/table">
            <a:tbl>
              <a:tblPr firstRow="1" bandRow="1">
                <a:tableStyleId>{5C22544A-7EE6-4342-B048-85BDC9FD1C3A}</a:tableStyleId>
              </a:tblPr>
              <a:tblGrid>
                <a:gridCol w="2714644">
                  <a:extLst>
                    <a:ext uri="{9D8B030D-6E8A-4147-A177-3AD203B41FA5}">
                      <a16:colId xmlns:a16="http://schemas.microsoft.com/office/drawing/2014/main" val="20000"/>
                    </a:ext>
                  </a:extLst>
                </a:gridCol>
                <a:gridCol w="3123292">
                  <a:extLst>
                    <a:ext uri="{9D8B030D-6E8A-4147-A177-3AD203B41FA5}">
                      <a16:colId xmlns:a16="http://schemas.microsoft.com/office/drawing/2014/main" val="20001"/>
                    </a:ext>
                  </a:extLst>
                </a:gridCol>
              </a:tblGrid>
              <a:tr h="755123">
                <a:tc>
                  <a:txBody>
                    <a:bodyPr/>
                    <a:lstStyle/>
                    <a:p>
                      <a:pPr algn="ctr"/>
                      <a:r>
                        <a:rPr lang="en-US" sz="1800" dirty="0"/>
                        <a:t>Foods</a:t>
                      </a:r>
                      <a:r>
                        <a:rPr lang="en-US" sz="1800" baseline="0" dirty="0"/>
                        <a:t>  recommended </a:t>
                      </a:r>
                      <a:endParaRPr lang="en-IN" sz="1800" dirty="0"/>
                    </a:p>
                  </a:txBody>
                  <a:tcPr anchor="ctr"/>
                </a:tc>
                <a:tc>
                  <a:txBody>
                    <a:bodyPr/>
                    <a:lstStyle/>
                    <a:p>
                      <a:pPr algn="ctr"/>
                      <a:r>
                        <a:rPr lang="en-US" sz="1800" dirty="0"/>
                        <a:t>Foods to be avoided</a:t>
                      </a:r>
                      <a:endParaRPr lang="en-IN" sz="1800" dirty="0"/>
                    </a:p>
                  </a:txBody>
                  <a:tcPr anchor="ctr"/>
                </a:tc>
                <a:extLst>
                  <a:ext uri="{0D108BD9-81ED-4DB2-BD59-A6C34878D82A}">
                    <a16:rowId xmlns:a16="http://schemas.microsoft.com/office/drawing/2014/main" val="10000"/>
                  </a:ext>
                </a:extLst>
              </a:tr>
              <a:tr h="1152187">
                <a:tc>
                  <a:txBody>
                    <a:bodyPr/>
                    <a:lstStyle/>
                    <a:p>
                      <a:pPr marL="342900" indent="-342900" algn="ctr">
                        <a:buAutoNum type="arabicPeriod"/>
                      </a:pPr>
                      <a:r>
                        <a:rPr lang="en-US" sz="1800" dirty="0"/>
                        <a:t>Complex</a:t>
                      </a:r>
                      <a:r>
                        <a:rPr lang="en-US" sz="1800" baseline="0" dirty="0"/>
                        <a:t> carbohydrates rich in dietary  fiber- millets , wheat, pasta, bread.</a:t>
                      </a:r>
                    </a:p>
                  </a:txBody>
                  <a:tcPr anchor="ctr"/>
                </a:tc>
                <a:tc>
                  <a:txBody>
                    <a:bodyPr/>
                    <a:lstStyle/>
                    <a:p>
                      <a:pPr algn="ctr"/>
                      <a:r>
                        <a:rPr lang="en-US" sz="1800" dirty="0"/>
                        <a:t>1. Simple sugar and refined carbohydrates sugars, </a:t>
                      </a:r>
                      <a:r>
                        <a:rPr lang="en-US" sz="1800" dirty="0" err="1"/>
                        <a:t>jaggery</a:t>
                      </a:r>
                      <a:r>
                        <a:rPr lang="en-US" sz="1800" dirty="0"/>
                        <a:t>, sweets.</a:t>
                      </a:r>
                      <a:endParaRPr lang="en-IN" sz="1800" dirty="0"/>
                    </a:p>
                  </a:txBody>
                  <a:tcPr anchor="ctr"/>
                </a:tc>
                <a:extLst>
                  <a:ext uri="{0D108BD9-81ED-4DB2-BD59-A6C34878D82A}">
                    <a16:rowId xmlns:a16="http://schemas.microsoft.com/office/drawing/2014/main" val="10001"/>
                  </a:ext>
                </a:extLst>
              </a:tr>
              <a:tr h="1152187">
                <a:tc>
                  <a:txBody>
                    <a:bodyPr/>
                    <a:lstStyle/>
                    <a:p>
                      <a:pPr algn="ctr"/>
                      <a:r>
                        <a:rPr lang="en-US" sz="1800" dirty="0"/>
                        <a:t>2.Higher</a:t>
                      </a:r>
                      <a:r>
                        <a:rPr lang="en-US" sz="1800" baseline="0" dirty="0"/>
                        <a:t> proportion of PUFA vegetable oils.</a:t>
                      </a:r>
                      <a:endParaRPr lang="en-IN" sz="1800" dirty="0"/>
                    </a:p>
                  </a:txBody>
                  <a:tcPr anchor="ctr"/>
                </a:tc>
                <a:tc>
                  <a:txBody>
                    <a:bodyPr/>
                    <a:lstStyle/>
                    <a:p>
                      <a:pPr algn="ctr"/>
                      <a:r>
                        <a:rPr lang="en-US" sz="1800" dirty="0"/>
                        <a:t>2. Saturated fats and cholesterol</a:t>
                      </a:r>
                      <a:r>
                        <a:rPr lang="en-US" sz="1800" baseline="0" dirty="0"/>
                        <a:t> in moderation hydrogenated fats ,ghee, butter, cream.</a:t>
                      </a:r>
                      <a:endParaRPr lang="en-IN" sz="1800" dirty="0"/>
                    </a:p>
                  </a:txBody>
                  <a:tcPr anchor="ctr"/>
                </a:tc>
                <a:extLst>
                  <a:ext uri="{0D108BD9-81ED-4DB2-BD59-A6C34878D82A}">
                    <a16:rowId xmlns:a16="http://schemas.microsoft.com/office/drawing/2014/main" val="10002"/>
                  </a:ext>
                </a:extLst>
              </a:tr>
              <a:tr h="886298">
                <a:tc>
                  <a:txBody>
                    <a:bodyPr/>
                    <a:lstStyle/>
                    <a:p>
                      <a:pPr algn="ctr"/>
                      <a:r>
                        <a:rPr lang="en-US" sz="1800" dirty="0"/>
                        <a:t>3. Good quality proteins- Lean meat, fish, eggs, pulses, milk.</a:t>
                      </a:r>
                      <a:endParaRPr lang="en-IN" sz="1800" dirty="0"/>
                    </a:p>
                  </a:txBody>
                  <a:tcPr anchor="ctr"/>
                </a:tc>
                <a:tc>
                  <a:txBody>
                    <a:bodyPr/>
                    <a:lstStyle/>
                    <a:p>
                      <a:pPr algn="ctr"/>
                      <a:r>
                        <a:rPr lang="en-US" sz="1800" dirty="0"/>
                        <a:t>3. Alcohol,</a:t>
                      </a:r>
                      <a:r>
                        <a:rPr lang="en-US" sz="1800" baseline="0" dirty="0"/>
                        <a:t> soft drinks, sweet meats , nuts and oil seeds.</a:t>
                      </a:r>
                      <a:endParaRPr lang="en-IN" sz="1800" dirty="0"/>
                    </a:p>
                  </a:txBody>
                  <a:tcPr anchor="ctr"/>
                </a:tc>
                <a:extLst>
                  <a:ext uri="{0D108BD9-81ED-4DB2-BD59-A6C34878D82A}">
                    <a16:rowId xmlns:a16="http://schemas.microsoft.com/office/drawing/2014/main" val="10003"/>
                  </a:ext>
                </a:extLst>
              </a:tr>
              <a:tr h="886298">
                <a:tc>
                  <a:txBody>
                    <a:bodyPr/>
                    <a:lstStyle/>
                    <a:p>
                      <a:pPr algn="ctr"/>
                      <a:r>
                        <a:rPr lang="en-US" sz="1800" dirty="0"/>
                        <a:t>4.Salads, leafy vegetables ,other vegetables.</a:t>
                      </a:r>
                      <a:endParaRPr lang="en-IN" sz="1800" dirty="0"/>
                    </a:p>
                  </a:txBody>
                  <a:tcPr anchor="ctr"/>
                </a:tc>
                <a:tc>
                  <a:txBody>
                    <a:bodyPr/>
                    <a:lstStyle/>
                    <a:p>
                      <a:pPr algn="ctr"/>
                      <a:endParaRPr lang="en-IN" sz="1800" dirty="0"/>
                    </a:p>
                  </a:txBody>
                  <a:tcPr anchor="ctr"/>
                </a:tc>
                <a:extLst>
                  <a:ext uri="{0D108BD9-81ED-4DB2-BD59-A6C34878D82A}">
                    <a16:rowId xmlns:a16="http://schemas.microsoft.com/office/drawing/2014/main" val="10004"/>
                  </a:ext>
                </a:extLst>
              </a:tr>
            </a:tbl>
          </a:graphicData>
        </a:graphic>
      </p:graphicFrame>
      <p:sp>
        <p:nvSpPr>
          <p:cNvPr id="5" name="Rectangle 4"/>
          <p:cNvSpPr/>
          <p:nvPr/>
        </p:nvSpPr>
        <p:spPr>
          <a:xfrm>
            <a:off x="304800" y="1447800"/>
            <a:ext cx="4800600" cy="4832092"/>
          </a:xfrm>
          <a:prstGeom prst="rect">
            <a:avLst/>
          </a:prstGeom>
        </p:spPr>
        <p:txBody>
          <a:bodyPr wrap="square">
            <a:spAutoFit/>
          </a:bodyPr>
          <a:lstStyle/>
          <a:p>
            <a:pPr algn="just"/>
            <a:r>
              <a:rPr lang="en-IN" sz="2400" dirty="0"/>
              <a:t> </a:t>
            </a:r>
            <a:r>
              <a:rPr lang="en-IN" sz="2800" dirty="0"/>
              <a:t>It is important to eat every 4 to 6 hours to keep your blood sugar levels stable. Try to have three daily meals at regular times and have healthy snacks when you are hungry. A balanced meal has foods that include plenty of </a:t>
            </a:r>
            <a:r>
              <a:rPr lang="en-IN" sz="2800" b="1" dirty="0"/>
              <a:t>vegetables</a:t>
            </a:r>
            <a:r>
              <a:rPr lang="en-IN" sz="2800" dirty="0"/>
              <a:t> and </a:t>
            </a:r>
            <a:r>
              <a:rPr lang="en-IN" sz="2800" b="1" dirty="0"/>
              <a:t>fruits</a:t>
            </a:r>
            <a:r>
              <a:rPr lang="en-IN" sz="2800" dirty="0"/>
              <a:t>, high protein foods and </a:t>
            </a:r>
            <a:r>
              <a:rPr lang="en-IN" sz="2800" b="1" dirty="0"/>
              <a:t>whole grains</a:t>
            </a:r>
            <a:r>
              <a:rPr lang="en-IN" sz="2800" dirty="0"/>
              <a:t>.</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1" b="16912"/>
          <a:stretch/>
        </p:blipFill>
        <p:spPr bwMode="auto">
          <a:xfrm>
            <a:off x="8560541" y="1639824"/>
            <a:ext cx="3220995" cy="4346448"/>
          </a:xfrm>
          <a:prstGeom prst="rect">
            <a:avLst/>
          </a:prstGeom>
          <a:noFill/>
          <a:ln>
            <a:noFill/>
          </a:ln>
        </p:spPr>
      </p:pic>
      <p:sp>
        <p:nvSpPr>
          <p:cNvPr id="2" name="Title 1"/>
          <p:cNvSpPr>
            <a:spLocks noGrp="1"/>
          </p:cNvSpPr>
          <p:nvPr>
            <p:ph type="title"/>
          </p:nvPr>
        </p:nvSpPr>
        <p:spPr/>
        <p:txBody>
          <a:bodyPr>
            <a:normAutofit fontScale="90000"/>
          </a:bodyPr>
          <a:lstStyle/>
          <a:p>
            <a:r>
              <a:rPr lang="en-US" sz="4400" b="1" dirty="0">
                <a:effectLst>
                  <a:outerShdw blurRad="38100" dist="38100" dir="2700000" algn="tl">
                    <a:srgbClr val="000000">
                      <a:alpha val="43137"/>
                    </a:srgbClr>
                  </a:outerShdw>
                </a:effectLst>
              </a:rPr>
              <a:t>THERAPEUTIC DIET</a:t>
            </a:r>
            <a:endParaRPr lang="en-IN" sz="44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4800" y="1527048"/>
            <a:ext cx="8001000" cy="4572000"/>
          </a:xfrm>
        </p:spPr>
        <p:txBody>
          <a:bodyPr>
            <a:normAutofit lnSpcReduction="10000"/>
          </a:bodyPr>
          <a:lstStyle/>
          <a:p>
            <a:pPr algn="just"/>
            <a:r>
              <a:rPr lang="en-US" sz="3200" dirty="0"/>
              <a:t>A therapeutic diet is a meal plan that controls the intake of certain foods or nutrients. It is part of the treatment of a medical condition and are normally prescribed by a physician and planned by a dietician. A therapeutic diet is usually a modification of a regular diet. In therapeutics diets, modifications are done in nutrients, texture and food allergies or food intolerances.</a:t>
            </a:r>
            <a:endParaRPr lang="en-IN" sz="3200"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778098"/>
          </a:xfrm>
        </p:spPr>
        <p:txBody>
          <a:bodyPr>
            <a:normAutofit/>
          </a:bodyPr>
          <a:lstStyle/>
          <a:p>
            <a:r>
              <a:rPr lang="en-US" b="1" i="1" dirty="0"/>
              <a:t>Diet for Heart Disease</a:t>
            </a:r>
            <a:endParaRPr lang="en-IN"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3609712"/>
              </p:ext>
            </p:extLst>
          </p:nvPr>
        </p:nvGraphicFramePr>
        <p:xfrm>
          <a:off x="381000" y="2895600"/>
          <a:ext cx="7315200" cy="34238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279111">
                <a:tc>
                  <a:txBody>
                    <a:bodyPr/>
                    <a:lstStyle/>
                    <a:p>
                      <a:r>
                        <a:rPr lang="en-US" sz="1400" dirty="0"/>
                        <a:t>Personal factors</a:t>
                      </a:r>
                      <a:endParaRPr lang="en-IN" sz="1400" dirty="0"/>
                    </a:p>
                  </a:txBody>
                  <a:tcPr/>
                </a:tc>
                <a:tc>
                  <a:txBody>
                    <a:bodyPr/>
                    <a:lstStyle/>
                    <a:p>
                      <a:r>
                        <a:rPr lang="en-US" sz="1400" dirty="0"/>
                        <a:t>Diet pattern</a:t>
                      </a:r>
                      <a:endParaRPr lang="en-IN" sz="1400" dirty="0"/>
                    </a:p>
                  </a:txBody>
                  <a:tcPr/>
                </a:tc>
                <a:tc>
                  <a:txBody>
                    <a:bodyPr/>
                    <a:lstStyle/>
                    <a:p>
                      <a:r>
                        <a:rPr lang="en-US" sz="1400" dirty="0"/>
                        <a:t>Other diseases </a:t>
                      </a:r>
                      <a:endParaRPr lang="en-IN" sz="1400" dirty="0"/>
                    </a:p>
                  </a:txBody>
                  <a:tcPr/>
                </a:tc>
                <a:extLst>
                  <a:ext uri="{0D108BD9-81ED-4DB2-BD59-A6C34878D82A}">
                    <a16:rowId xmlns:a16="http://schemas.microsoft.com/office/drawing/2014/main" val="10000"/>
                  </a:ext>
                </a:extLst>
              </a:tr>
              <a:tr h="477490">
                <a:tc>
                  <a:txBody>
                    <a:bodyPr/>
                    <a:lstStyle/>
                    <a:p>
                      <a:r>
                        <a:rPr lang="en-US" sz="1400" dirty="0"/>
                        <a:t>Heredity</a:t>
                      </a:r>
                      <a:r>
                        <a:rPr lang="en-US" sz="1400" baseline="0" dirty="0"/>
                        <a:t> or strong family history.</a:t>
                      </a:r>
                      <a:endParaRPr lang="en-IN" sz="1400" dirty="0"/>
                    </a:p>
                  </a:txBody>
                  <a:tcPr/>
                </a:tc>
                <a:tc>
                  <a:txBody>
                    <a:bodyPr/>
                    <a:lstStyle/>
                    <a:p>
                      <a:r>
                        <a:rPr lang="en-US" sz="1400" dirty="0"/>
                        <a:t>Alcoholic </a:t>
                      </a:r>
                      <a:endParaRPr lang="en-IN" sz="1400" dirty="0"/>
                    </a:p>
                  </a:txBody>
                  <a:tcPr/>
                </a:tc>
                <a:tc>
                  <a:txBody>
                    <a:bodyPr/>
                    <a:lstStyle/>
                    <a:p>
                      <a:r>
                        <a:rPr lang="en-US" sz="1400" dirty="0"/>
                        <a:t>Hypertension</a:t>
                      </a:r>
                      <a:endParaRPr lang="en-IN" sz="1400" dirty="0"/>
                    </a:p>
                  </a:txBody>
                  <a:tcPr/>
                </a:tc>
                <a:extLst>
                  <a:ext uri="{0D108BD9-81ED-4DB2-BD59-A6C34878D82A}">
                    <a16:rowId xmlns:a16="http://schemas.microsoft.com/office/drawing/2014/main" val="10001"/>
                  </a:ext>
                </a:extLst>
              </a:tr>
              <a:tr h="477490">
                <a:tc>
                  <a:txBody>
                    <a:bodyPr/>
                    <a:lstStyle/>
                    <a:p>
                      <a:r>
                        <a:rPr lang="en-US" sz="1400" dirty="0"/>
                        <a:t>Males\Females</a:t>
                      </a:r>
                      <a:r>
                        <a:rPr lang="en-US" sz="1400" baseline="0" dirty="0"/>
                        <a:t> after menopause </a:t>
                      </a:r>
                      <a:endParaRPr lang="en-IN" sz="1400" dirty="0"/>
                    </a:p>
                  </a:txBody>
                  <a:tcPr/>
                </a:tc>
                <a:tc>
                  <a:txBody>
                    <a:bodyPr/>
                    <a:lstStyle/>
                    <a:p>
                      <a:r>
                        <a:rPr lang="en-US" sz="1400" dirty="0"/>
                        <a:t>Consumes rich foods </a:t>
                      </a:r>
                      <a:endParaRPr lang="en-IN" sz="1400" dirty="0"/>
                    </a:p>
                  </a:txBody>
                  <a:tcPr/>
                </a:tc>
                <a:tc>
                  <a:txBody>
                    <a:bodyPr/>
                    <a:lstStyle/>
                    <a:p>
                      <a:r>
                        <a:rPr lang="en-US" sz="1400" dirty="0"/>
                        <a:t>Atherosclerosis</a:t>
                      </a:r>
                      <a:endParaRPr lang="en-IN" sz="1400" dirty="0"/>
                    </a:p>
                  </a:txBody>
                  <a:tcPr/>
                </a:tc>
                <a:extLst>
                  <a:ext uri="{0D108BD9-81ED-4DB2-BD59-A6C34878D82A}">
                    <a16:rowId xmlns:a16="http://schemas.microsoft.com/office/drawing/2014/main" val="10002"/>
                  </a:ext>
                </a:extLst>
              </a:tr>
              <a:tr h="477490">
                <a:tc>
                  <a:txBody>
                    <a:bodyPr/>
                    <a:lstStyle/>
                    <a:p>
                      <a:r>
                        <a:rPr lang="en-US" sz="1400" dirty="0"/>
                        <a:t>Smoking </a:t>
                      </a:r>
                      <a:endParaRPr lang="en-IN" sz="1400" dirty="0"/>
                    </a:p>
                  </a:txBody>
                  <a:tcPr/>
                </a:tc>
                <a:tc>
                  <a:txBody>
                    <a:bodyPr/>
                    <a:lstStyle/>
                    <a:p>
                      <a:r>
                        <a:rPr lang="en-US" sz="1400" dirty="0"/>
                        <a:t>High</a:t>
                      </a:r>
                      <a:r>
                        <a:rPr lang="en-US" sz="1400" baseline="0" dirty="0"/>
                        <a:t> in fats and cholesterol </a:t>
                      </a:r>
                      <a:endParaRPr lang="en-IN" sz="1400" dirty="0"/>
                    </a:p>
                  </a:txBody>
                  <a:tcPr/>
                </a:tc>
                <a:tc>
                  <a:txBody>
                    <a:bodyPr/>
                    <a:lstStyle/>
                    <a:p>
                      <a:r>
                        <a:rPr lang="en-US" sz="1400" dirty="0"/>
                        <a:t>Diabetes</a:t>
                      </a:r>
                      <a:endParaRPr lang="en-IN" sz="1400" dirty="0"/>
                    </a:p>
                  </a:txBody>
                  <a:tcPr/>
                </a:tc>
                <a:extLst>
                  <a:ext uri="{0D108BD9-81ED-4DB2-BD59-A6C34878D82A}">
                    <a16:rowId xmlns:a16="http://schemas.microsoft.com/office/drawing/2014/main" val="10003"/>
                  </a:ext>
                </a:extLst>
              </a:tr>
              <a:tr h="276442">
                <a:tc>
                  <a:txBody>
                    <a:bodyPr/>
                    <a:lstStyle/>
                    <a:p>
                      <a:r>
                        <a:rPr lang="en-US" sz="1400" dirty="0"/>
                        <a:t>Obesity</a:t>
                      </a:r>
                      <a:r>
                        <a:rPr lang="en-US" sz="1400" baseline="0" dirty="0"/>
                        <a:t> </a:t>
                      </a:r>
                      <a:endParaRPr lang="en-IN" sz="1400" dirty="0"/>
                    </a:p>
                  </a:txBody>
                  <a:tcPr/>
                </a:tc>
                <a:tc>
                  <a:txBody>
                    <a:bodyPr/>
                    <a:lstStyle/>
                    <a:p>
                      <a:r>
                        <a:rPr lang="en-US" sz="1400" dirty="0"/>
                        <a:t>Low</a:t>
                      </a:r>
                      <a:r>
                        <a:rPr lang="en-US" sz="1400" baseline="0" dirty="0"/>
                        <a:t> in fiber </a:t>
                      </a:r>
                      <a:endParaRPr lang="en-IN" sz="1400" dirty="0"/>
                    </a:p>
                  </a:txBody>
                  <a:tcPr/>
                </a:tc>
                <a:tc>
                  <a:txBody>
                    <a:bodyPr/>
                    <a:lstStyle/>
                    <a:p>
                      <a:r>
                        <a:rPr lang="en-US" sz="1400" dirty="0"/>
                        <a:t>Obesity </a:t>
                      </a:r>
                      <a:endParaRPr lang="en-IN" sz="1400" dirty="0"/>
                    </a:p>
                  </a:txBody>
                  <a:tcPr/>
                </a:tc>
                <a:extLst>
                  <a:ext uri="{0D108BD9-81ED-4DB2-BD59-A6C34878D82A}">
                    <a16:rowId xmlns:a16="http://schemas.microsoft.com/office/drawing/2014/main" val="10004"/>
                  </a:ext>
                </a:extLst>
              </a:tr>
              <a:tr h="477490">
                <a:tc>
                  <a:txBody>
                    <a:bodyPr/>
                    <a:lstStyle/>
                    <a:p>
                      <a:r>
                        <a:rPr lang="en-US" sz="1400" dirty="0"/>
                        <a:t>Age group 35-55 yrs</a:t>
                      </a:r>
                      <a:endParaRPr lang="en-IN" sz="1400" dirty="0"/>
                    </a:p>
                  </a:txBody>
                  <a:tcPr/>
                </a:tc>
                <a:tc>
                  <a:txBody>
                    <a:bodyPr/>
                    <a:lstStyle/>
                    <a:p>
                      <a:r>
                        <a:rPr lang="en-US" sz="1400" dirty="0"/>
                        <a:t>Refined CHO  and sugars</a:t>
                      </a:r>
                      <a:endParaRPr lang="en-IN" sz="1400" dirty="0"/>
                    </a:p>
                  </a:txBody>
                  <a:tcPr/>
                </a:tc>
                <a:tc>
                  <a:txBody>
                    <a:bodyPr/>
                    <a:lstStyle/>
                    <a:p>
                      <a:r>
                        <a:rPr lang="en-US" sz="1400" dirty="0"/>
                        <a:t>High blood lipid levels</a:t>
                      </a:r>
                      <a:endParaRPr lang="en-IN" sz="1400" dirty="0"/>
                    </a:p>
                  </a:txBody>
                  <a:tcPr/>
                </a:tc>
                <a:extLst>
                  <a:ext uri="{0D108BD9-81ED-4DB2-BD59-A6C34878D82A}">
                    <a16:rowId xmlns:a16="http://schemas.microsoft.com/office/drawing/2014/main" val="10005"/>
                  </a:ext>
                </a:extLst>
              </a:tr>
              <a:tr h="477490">
                <a:tc>
                  <a:txBody>
                    <a:bodyPr/>
                    <a:lstStyle/>
                    <a:p>
                      <a:r>
                        <a:rPr lang="en-US" sz="1400" dirty="0"/>
                        <a:t>Work load-</a:t>
                      </a:r>
                      <a:r>
                        <a:rPr lang="en-US" sz="1400" baseline="0" dirty="0"/>
                        <a:t> Tension and stress</a:t>
                      </a:r>
                      <a:endParaRPr lang="en-IN" sz="1400" dirty="0"/>
                    </a:p>
                  </a:txBody>
                  <a:tcPr/>
                </a:tc>
                <a:tc>
                  <a:txBody>
                    <a:bodyPr/>
                    <a:lstStyle/>
                    <a:p>
                      <a:r>
                        <a:rPr lang="en-US" sz="1400" dirty="0"/>
                        <a:t>High salt intake </a:t>
                      </a:r>
                      <a:endParaRPr lang="en-IN" sz="1400" dirty="0"/>
                    </a:p>
                  </a:txBody>
                  <a:tcPr/>
                </a:tc>
                <a:tc>
                  <a:txBody>
                    <a:bodyPr/>
                    <a:lstStyle/>
                    <a:p>
                      <a:endParaRPr lang="en-IN" sz="1400" dirty="0"/>
                    </a:p>
                  </a:txBody>
                  <a:tcPr/>
                </a:tc>
                <a:extLst>
                  <a:ext uri="{0D108BD9-81ED-4DB2-BD59-A6C34878D82A}">
                    <a16:rowId xmlns:a16="http://schemas.microsoft.com/office/drawing/2014/main" val="10006"/>
                  </a:ext>
                </a:extLst>
              </a:tr>
              <a:tr h="279111">
                <a:tc>
                  <a:txBody>
                    <a:bodyPr/>
                    <a:lstStyle/>
                    <a:p>
                      <a:r>
                        <a:rPr lang="en-US" sz="1400" dirty="0"/>
                        <a:t>Sedentary</a:t>
                      </a:r>
                      <a:r>
                        <a:rPr lang="en-US" sz="1400" baseline="0" dirty="0"/>
                        <a:t> life style</a:t>
                      </a:r>
                      <a:endParaRPr lang="en-IN" sz="1400" dirty="0"/>
                    </a:p>
                  </a:txBody>
                  <a:tcPr/>
                </a:tc>
                <a:tc>
                  <a:txBody>
                    <a:bodyPr/>
                    <a:lstStyle/>
                    <a:p>
                      <a:endParaRPr lang="en-IN" sz="1400" dirty="0"/>
                    </a:p>
                  </a:txBody>
                  <a:tcPr/>
                </a:tc>
                <a:tc>
                  <a:txBody>
                    <a:bodyPr/>
                    <a:lstStyle/>
                    <a:p>
                      <a:endParaRPr lang="en-IN" sz="1400" dirty="0"/>
                    </a:p>
                  </a:txBody>
                  <a:tcPr/>
                </a:tc>
                <a:extLst>
                  <a:ext uri="{0D108BD9-81ED-4DB2-BD59-A6C34878D82A}">
                    <a16:rowId xmlns:a16="http://schemas.microsoft.com/office/drawing/2014/main" val="10007"/>
                  </a:ext>
                </a:extLst>
              </a:tr>
            </a:tbl>
          </a:graphicData>
        </a:graphic>
      </p:graphicFrame>
      <p:sp>
        <p:nvSpPr>
          <p:cNvPr id="5" name="Rectangle 4"/>
          <p:cNvSpPr/>
          <p:nvPr/>
        </p:nvSpPr>
        <p:spPr>
          <a:xfrm>
            <a:off x="304800" y="1466672"/>
            <a:ext cx="11582400" cy="1107996"/>
          </a:xfrm>
          <a:prstGeom prst="rect">
            <a:avLst/>
          </a:prstGeom>
        </p:spPr>
        <p:txBody>
          <a:bodyPr wrap="square">
            <a:spAutoFit/>
          </a:bodyPr>
          <a:lstStyle/>
          <a:p>
            <a:r>
              <a:rPr lang="en-IN" sz="2200" dirty="0"/>
              <a:t>Eat larger portions of low-calorie, nutrient-rich foods, such as fruits and vegetables, and smaller portions of high-calorie, high-sodium foods, such as refined, processed or fast foods. This strategy can shape up your </a:t>
            </a:r>
            <a:r>
              <a:rPr lang="en-IN" sz="2200" b="1" dirty="0"/>
              <a:t>diet</a:t>
            </a:r>
            <a:r>
              <a:rPr lang="en-IN" sz="2200" dirty="0"/>
              <a:t> as well as your </a:t>
            </a:r>
            <a:r>
              <a:rPr lang="en-IN" sz="2200" b="1" dirty="0"/>
              <a:t>heart</a:t>
            </a:r>
            <a:r>
              <a:rPr lang="en-IN" sz="2200" dirty="0"/>
              <a:t> and waistline</a:t>
            </a:r>
          </a:p>
        </p:txBody>
      </p:sp>
      <p:sp>
        <p:nvSpPr>
          <p:cNvPr id="6" name="Rectangle 5"/>
          <p:cNvSpPr/>
          <p:nvPr/>
        </p:nvSpPr>
        <p:spPr>
          <a:xfrm>
            <a:off x="7886700" y="2960925"/>
            <a:ext cx="1828800" cy="3293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IN" sz="2000" b="1" u="sng" dirty="0"/>
              <a:t>EATING MORE</a:t>
            </a:r>
            <a:endParaRPr lang="en-IN" sz="2000" u="sng" dirty="0"/>
          </a:p>
          <a:p>
            <a:pPr>
              <a:buFont typeface="Arial" pitchFamily="34" charset="0"/>
              <a:buChar char="•"/>
            </a:pPr>
            <a:r>
              <a:rPr lang="en-IN" sz="2400" dirty="0"/>
              <a:t>fruits and vegetables,</a:t>
            </a:r>
          </a:p>
          <a:p>
            <a:pPr>
              <a:buFont typeface="Arial" pitchFamily="34" charset="0"/>
              <a:buChar char="•"/>
            </a:pPr>
            <a:r>
              <a:rPr lang="en-IN" sz="2400" dirty="0"/>
              <a:t>low-fat or non fat dairy,</a:t>
            </a:r>
          </a:p>
          <a:p>
            <a:pPr>
              <a:buFont typeface="Arial" pitchFamily="34" charset="0"/>
              <a:buChar char="•"/>
            </a:pPr>
            <a:r>
              <a:rPr lang="en-IN" sz="2400" dirty="0"/>
              <a:t>beans, and</a:t>
            </a:r>
          </a:p>
          <a:p>
            <a:pPr>
              <a:buFont typeface="Arial" pitchFamily="34" charset="0"/>
              <a:buChar char="•"/>
            </a:pPr>
            <a:r>
              <a:rPr lang="en-IN" sz="2400" dirty="0"/>
              <a:t>nuts.</a:t>
            </a:r>
          </a:p>
        </p:txBody>
      </p:sp>
      <p:sp>
        <p:nvSpPr>
          <p:cNvPr id="7" name="Rectangle 6"/>
          <p:cNvSpPr/>
          <p:nvPr/>
        </p:nvSpPr>
        <p:spPr>
          <a:xfrm>
            <a:off x="9906000" y="3314867"/>
            <a:ext cx="1905000"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IN" sz="1600" b="1" u="sng" dirty="0"/>
              <a:t>EATING LESS</a:t>
            </a:r>
            <a:endParaRPr lang="en-IN" sz="1600" u="sng" dirty="0"/>
          </a:p>
          <a:p>
            <a:pPr>
              <a:buFont typeface="Arial" pitchFamily="34" charset="0"/>
              <a:buChar char="•"/>
            </a:pPr>
            <a:r>
              <a:rPr lang="en-IN" dirty="0"/>
              <a:t>fatty meats,</a:t>
            </a:r>
          </a:p>
          <a:p>
            <a:pPr>
              <a:buFont typeface="Arial" pitchFamily="34" charset="0"/>
              <a:buChar char="•"/>
            </a:pPr>
            <a:r>
              <a:rPr lang="en-IN" dirty="0"/>
              <a:t>full-fat dairy products,</a:t>
            </a:r>
          </a:p>
          <a:p>
            <a:pPr>
              <a:buFont typeface="Arial" pitchFamily="34" charset="0"/>
              <a:buChar char="•"/>
            </a:pPr>
            <a:r>
              <a:rPr lang="en-IN" b="1" dirty="0">
                <a:hlinkClick r:id="rId2"/>
              </a:rPr>
              <a:t>sugar</a:t>
            </a:r>
            <a:r>
              <a:rPr lang="en-IN" dirty="0"/>
              <a:t>-sweetened </a:t>
            </a:r>
            <a:r>
              <a:rPr lang="en-IN" b="1" dirty="0">
                <a:hlinkClick r:id="rId3"/>
              </a:rPr>
              <a:t>beverages</a:t>
            </a:r>
            <a:r>
              <a:rPr lang="en-IN" dirty="0"/>
              <a:t>,</a:t>
            </a:r>
          </a:p>
          <a:p>
            <a:pPr>
              <a:buFont typeface="Arial" pitchFamily="34" charset="0"/>
              <a:buChar char="•"/>
            </a:pPr>
            <a:r>
              <a:rPr lang="en-IN" dirty="0"/>
              <a:t>sweets, and</a:t>
            </a:r>
          </a:p>
          <a:p>
            <a:pPr>
              <a:buFont typeface="Arial" pitchFamily="34" charset="0"/>
              <a:buChar char="•"/>
            </a:pPr>
            <a:r>
              <a:rPr lang="en-IN" dirty="0"/>
              <a:t>sodium (salt).</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8229600" cy="1143000"/>
          </a:xfrm>
        </p:spPr>
        <p:txBody>
          <a:bodyPr>
            <a:normAutofit/>
          </a:bodyPr>
          <a:lstStyle/>
          <a:p>
            <a:r>
              <a:rPr lang="en-US" sz="3200" b="1" i="1" dirty="0"/>
              <a:t>Modified diet in Hypertension </a:t>
            </a:r>
            <a:endParaRPr lang="en-IN" sz="3200" b="1" i="1" dirty="0"/>
          </a:p>
        </p:txBody>
      </p:sp>
      <p:sp>
        <p:nvSpPr>
          <p:cNvPr id="5" name="Content Placeholder 4"/>
          <p:cNvSpPr>
            <a:spLocks noGrp="1"/>
          </p:cNvSpPr>
          <p:nvPr>
            <p:ph sz="quarter" idx="1"/>
          </p:nvPr>
        </p:nvSpPr>
        <p:spPr>
          <a:xfrm>
            <a:off x="457200" y="1527048"/>
            <a:ext cx="7315200" cy="4572000"/>
          </a:xfrm>
        </p:spPr>
        <p:txBody>
          <a:bodyPr>
            <a:normAutofit fontScale="92500" lnSpcReduction="10000"/>
          </a:bodyPr>
          <a:lstStyle/>
          <a:p>
            <a:r>
              <a:rPr lang="en-IN" sz="2800" dirty="0">
                <a:solidFill>
                  <a:schemeClr val="accent2">
                    <a:lumMod val="75000"/>
                  </a:schemeClr>
                </a:solidFill>
              </a:rPr>
              <a:t>DASH DIET-</a:t>
            </a:r>
          </a:p>
          <a:p>
            <a:r>
              <a:rPr lang="en-IN" sz="2800" dirty="0"/>
              <a:t>DASH stands for Dietary Approaches to Stop </a:t>
            </a:r>
            <a:r>
              <a:rPr lang="en-IN" sz="2800" dirty="0">
                <a:hlinkClick r:id="rId2"/>
              </a:rPr>
              <a:t>Hypertension</a:t>
            </a:r>
            <a:r>
              <a:rPr lang="en-IN" sz="2800" dirty="0"/>
              <a:t>. The diet is simple:</a:t>
            </a:r>
          </a:p>
          <a:p>
            <a:r>
              <a:rPr lang="en-IN" sz="2800" dirty="0"/>
              <a:t>Eat more fruits, vegetables, and low-fat dairy foods</a:t>
            </a:r>
          </a:p>
          <a:p>
            <a:r>
              <a:rPr lang="en-IN" sz="2800" dirty="0"/>
              <a:t>Cut back on foods that are high in </a:t>
            </a:r>
            <a:r>
              <a:rPr lang="en-IN" sz="2800" dirty="0">
                <a:hlinkClick r:id="rId3"/>
              </a:rPr>
              <a:t>saturated fat</a:t>
            </a:r>
            <a:r>
              <a:rPr lang="en-IN" sz="2800" dirty="0"/>
              <a:t>, </a:t>
            </a:r>
            <a:r>
              <a:rPr lang="en-IN" sz="2800" dirty="0">
                <a:hlinkClick r:id="rId4"/>
              </a:rPr>
              <a:t>cholesterol</a:t>
            </a:r>
            <a:r>
              <a:rPr lang="en-IN" sz="2800" dirty="0"/>
              <a:t>, and trans fats</a:t>
            </a:r>
          </a:p>
          <a:p>
            <a:r>
              <a:rPr lang="en-IN" sz="2800" dirty="0"/>
              <a:t>Eat more whole-grain foods, fish, poultry, and nuts</a:t>
            </a:r>
          </a:p>
          <a:p>
            <a:r>
              <a:rPr lang="en-IN" sz="2800" dirty="0"/>
              <a:t>Limit sodium, sweets, sugary drinks, and red meats</a:t>
            </a:r>
          </a:p>
          <a:p>
            <a:endParaRPr lang="en-IN" sz="2800" dirty="0"/>
          </a:p>
        </p:txBody>
      </p:sp>
      <p:pic>
        <p:nvPicPr>
          <p:cNvPr id="15362" name="Picture 2" descr="C:\Users\Bidyut Nath\Desktop\santu\aa33a466d5033bf5aee1b280c5afe596.jpg"/>
          <p:cNvPicPr>
            <a:picLocks noChangeAspect="1" noChangeArrowheads="1"/>
          </p:cNvPicPr>
          <p:nvPr/>
        </p:nvPicPr>
        <p:blipFill>
          <a:blip r:embed="rId5" cstate="print"/>
          <a:srcRect/>
          <a:stretch>
            <a:fillRect/>
          </a:stretch>
        </p:blipFill>
        <p:spPr bwMode="auto">
          <a:xfrm>
            <a:off x="7620000" y="1494840"/>
            <a:ext cx="4261053" cy="48006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384048"/>
            <a:ext cx="8534400" cy="758952"/>
          </a:xfrm>
        </p:spPr>
        <p:txBody>
          <a:bodyPr>
            <a:normAutofit fontScale="90000"/>
          </a:bodyPr>
          <a:lstStyle/>
          <a:p>
            <a:r>
              <a:rPr lang="en-US" b="1" i="1" dirty="0"/>
              <a:t>DISEASES WITH NUTRIENT MODIFICATION</a:t>
            </a:r>
            <a:endParaRPr lang="en-IN" b="1" i="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785800822"/>
              </p:ext>
            </p:extLst>
          </p:nvPr>
        </p:nvGraphicFramePr>
        <p:xfrm>
          <a:off x="381000" y="1568712"/>
          <a:ext cx="11430000" cy="4755888"/>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541872">
                <a:tc>
                  <a:txBody>
                    <a:bodyPr/>
                    <a:lstStyle/>
                    <a:p>
                      <a:r>
                        <a:rPr lang="en-US" sz="2800" dirty="0"/>
                        <a:t>DISEASE</a:t>
                      </a:r>
                      <a:endParaRPr lang="en-IN" sz="2800" dirty="0"/>
                    </a:p>
                  </a:txBody>
                  <a:tcPr/>
                </a:tc>
                <a:tc>
                  <a:txBody>
                    <a:bodyPr/>
                    <a:lstStyle/>
                    <a:p>
                      <a:r>
                        <a:rPr lang="en-US" sz="2800" dirty="0"/>
                        <a:t>NUTIENT MODIFICATION</a:t>
                      </a:r>
                      <a:endParaRPr lang="en-IN" sz="2800" dirty="0"/>
                    </a:p>
                  </a:txBody>
                  <a:tcPr/>
                </a:tc>
                <a:extLst>
                  <a:ext uri="{0D108BD9-81ED-4DB2-BD59-A6C34878D82A}">
                    <a16:rowId xmlns:a16="http://schemas.microsoft.com/office/drawing/2014/main" val="10000"/>
                  </a:ext>
                </a:extLst>
              </a:tr>
              <a:tr h="541872">
                <a:tc>
                  <a:txBody>
                    <a:bodyPr/>
                    <a:lstStyle/>
                    <a:p>
                      <a:r>
                        <a:rPr lang="en-US" sz="2800" dirty="0"/>
                        <a:t>Atherosclerosis</a:t>
                      </a:r>
                      <a:endParaRPr lang="en-IN" sz="2800" dirty="0"/>
                    </a:p>
                  </a:txBody>
                  <a:tcPr/>
                </a:tc>
                <a:tc>
                  <a:txBody>
                    <a:bodyPr/>
                    <a:lstStyle/>
                    <a:p>
                      <a:r>
                        <a:rPr lang="en-US" sz="2800" dirty="0"/>
                        <a:t>F</a:t>
                      </a:r>
                      <a:r>
                        <a:rPr lang="en-US" sz="2800" baseline="0" dirty="0"/>
                        <a:t> at controlled, low cholesterol diet </a:t>
                      </a:r>
                      <a:endParaRPr lang="en-IN" sz="2800" dirty="0"/>
                    </a:p>
                  </a:txBody>
                  <a:tcPr/>
                </a:tc>
                <a:extLst>
                  <a:ext uri="{0D108BD9-81ED-4DB2-BD59-A6C34878D82A}">
                    <a16:rowId xmlns:a16="http://schemas.microsoft.com/office/drawing/2014/main" val="10001"/>
                  </a:ext>
                </a:extLst>
              </a:tr>
              <a:tr h="541872">
                <a:tc>
                  <a:txBody>
                    <a:bodyPr/>
                    <a:lstStyle/>
                    <a:p>
                      <a:r>
                        <a:rPr lang="en-US" sz="2800" dirty="0"/>
                        <a:t>Hepatitis </a:t>
                      </a:r>
                      <a:endParaRPr lang="en-IN" sz="2800" dirty="0"/>
                    </a:p>
                  </a:txBody>
                  <a:tcPr/>
                </a:tc>
                <a:tc>
                  <a:txBody>
                    <a:bodyPr/>
                    <a:lstStyle/>
                    <a:p>
                      <a:r>
                        <a:rPr lang="en-US" sz="2800" dirty="0"/>
                        <a:t>Restricted fat diets</a:t>
                      </a:r>
                      <a:endParaRPr lang="en-IN" sz="2800" dirty="0"/>
                    </a:p>
                  </a:txBody>
                  <a:tcPr/>
                </a:tc>
                <a:extLst>
                  <a:ext uri="{0D108BD9-81ED-4DB2-BD59-A6C34878D82A}">
                    <a16:rowId xmlns:a16="http://schemas.microsoft.com/office/drawing/2014/main" val="10002"/>
                  </a:ext>
                </a:extLst>
              </a:tr>
              <a:tr h="559776">
                <a:tc>
                  <a:txBody>
                    <a:bodyPr/>
                    <a:lstStyle/>
                    <a:p>
                      <a:r>
                        <a:rPr lang="en-US" sz="2800" dirty="0"/>
                        <a:t>Anemia, High fever,</a:t>
                      </a:r>
                      <a:r>
                        <a:rPr lang="en-US" sz="2800" baseline="0" dirty="0"/>
                        <a:t> Injury</a:t>
                      </a:r>
                      <a:endParaRPr lang="en-IN" sz="2800" dirty="0"/>
                    </a:p>
                  </a:txBody>
                  <a:tcPr/>
                </a:tc>
                <a:tc>
                  <a:txBody>
                    <a:bodyPr/>
                    <a:lstStyle/>
                    <a:p>
                      <a:r>
                        <a:rPr lang="en-US" sz="2800" dirty="0"/>
                        <a:t>High protein diet</a:t>
                      </a:r>
                      <a:endParaRPr lang="en-IN" sz="2800" dirty="0"/>
                    </a:p>
                  </a:txBody>
                  <a:tcPr/>
                </a:tc>
                <a:extLst>
                  <a:ext uri="{0D108BD9-81ED-4DB2-BD59-A6C34878D82A}">
                    <a16:rowId xmlns:a16="http://schemas.microsoft.com/office/drawing/2014/main" val="10003"/>
                  </a:ext>
                </a:extLst>
              </a:tr>
              <a:tr h="602088">
                <a:tc>
                  <a:txBody>
                    <a:bodyPr/>
                    <a:lstStyle/>
                    <a:p>
                      <a:r>
                        <a:rPr lang="en-US" sz="2800" dirty="0"/>
                        <a:t>Hypertension,</a:t>
                      </a:r>
                      <a:r>
                        <a:rPr lang="en-US" sz="2800" baseline="0" dirty="0"/>
                        <a:t> Cardiovascular disease</a:t>
                      </a:r>
                      <a:endParaRPr lang="en-IN" sz="2800" dirty="0"/>
                    </a:p>
                  </a:txBody>
                  <a:tcPr/>
                </a:tc>
                <a:tc>
                  <a:txBody>
                    <a:bodyPr/>
                    <a:lstStyle/>
                    <a:p>
                      <a:r>
                        <a:rPr lang="en-US" sz="2800" dirty="0"/>
                        <a:t>Sodium</a:t>
                      </a:r>
                      <a:r>
                        <a:rPr lang="en-US" sz="2800" baseline="0" dirty="0"/>
                        <a:t> restricted diet</a:t>
                      </a:r>
                      <a:endParaRPr lang="en-IN" sz="2800" dirty="0"/>
                    </a:p>
                  </a:txBody>
                  <a:tcPr/>
                </a:tc>
                <a:extLst>
                  <a:ext uri="{0D108BD9-81ED-4DB2-BD59-A6C34878D82A}">
                    <a16:rowId xmlns:a16="http://schemas.microsoft.com/office/drawing/2014/main" val="10004"/>
                  </a:ext>
                </a:extLst>
              </a:tr>
              <a:tr h="541872">
                <a:tc>
                  <a:txBody>
                    <a:bodyPr/>
                    <a:lstStyle/>
                    <a:p>
                      <a:r>
                        <a:rPr lang="en-US" sz="2800" dirty="0"/>
                        <a:t>Lactose intolerance </a:t>
                      </a:r>
                      <a:endParaRPr lang="en-IN" sz="2800" dirty="0"/>
                    </a:p>
                  </a:txBody>
                  <a:tcPr/>
                </a:tc>
                <a:tc>
                  <a:txBody>
                    <a:bodyPr/>
                    <a:lstStyle/>
                    <a:p>
                      <a:r>
                        <a:rPr lang="en-US" sz="2800" dirty="0"/>
                        <a:t>Lactose free diet </a:t>
                      </a:r>
                      <a:endParaRPr lang="en-IN" sz="2800" dirty="0"/>
                    </a:p>
                  </a:txBody>
                  <a:tcPr/>
                </a:tc>
                <a:extLst>
                  <a:ext uri="{0D108BD9-81ED-4DB2-BD59-A6C34878D82A}">
                    <a16:rowId xmlns:a16="http://schemas.microsoft.com/office/drawing/2014/main" val="10005"/>
                  </a:ext>
                </a:extLst>
              </a:tr>
              <a:tr h="541872">
                <a:tc>
                  <a:txBody>
                    <a:bodyPr/>
                    <a:lstStyle/>
                    <a:p>
                      <a:r>
                        <a:rPr lang="en-US" sz="2800" dirty="0"/>
                        <a:t>Hepatic</a:t>
                      </a:r>
                      <a:r>
                        <a:rPr lang="en-US" sz="2800" baseline="0" dirty="0"/>
                        <a:t> coma</a:t>
                      </a:r>
                      <a:endParaRPr lang="en-IN" sz="2800" dirty="0"/>
                    </a:p>
                  </a:txBody>
                  <a:tcPr/>
                </a:tc>
                <a:tc>
                  <a:txBody>
                    <a:bodyPr/>
                    <a:lstStyle/>
                    <a:p>
                      <a:r>
                        <a:rPr lang="en-US" sz="2800" dirty="0"/>
                        <a:t>Low protein diet</a:t>
                      </a:r>
                      <a:endParaRPr lang="en-IN" sz="2800" dirty="0"/>
                    </a:p>
                  </a:txBody>
                  <a:tcPr/>
                </a:tc>
                <a:extLst>
                  <a:ext uri="{0D108BD9-81ED-4DB2-BD59-A6C34878D82A}">
                    <a16:rowId xmlns:a16="http://schemas.microsoft.com/office/drawing/2014/main" val="10006"/>
                  </a:ext>
                </a:extLst>
              </a:tr>
              <a:tr h="541872">
                <a:tc>
                  <a:txBody>
                    <a:bodyPr/>
                    <a:lstStyle/>
                    <a:p>
                      <a:r>
                        <a:rPr lang="en-US" sz="2800" dirty="0"/>
                        <a:t>Underweight, Malnutrition</a:t>
                      </a:r>
                      <a:endParaRPr lang="en-IN" sz="2800" dirty="0"/>
                    </a:p>
                  </a:txBody>
                  <a:tcPr/>
                </a:tc>
                <a:tc>
                  <a:txBody>
                    <a:bodyPr/>
                    <a:lstStyle/>
                    <a:p>
                      <a:r>
                        <a:rPr lang="en-US" sz="2800" dirty="0"/>
                        <a:t>High</a:t>
                      </a:r>
                      <a:r>
                        <a:rPr lang="en-US" sz="2800" baseline="0" dirty="0"/>
                        <a:t> calorie diet</a:t>
                      </a:r>
                      <a:endParaRPr lang="en-IN" sz="2800" dirty="0"/>
                    </a:p>
                  </a:txBody>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MODIFICATIONS IN METHOD OF FEEDING</a:t>
            </a:r>
            <a:endParaRPr lang="en-IN" dirty="0"/>
          </a:p>
        </p:txBody>
      </p:sp>
      <p:pic>
        <p:nvPicPr>
          <p:cNvPr id="16386" name="Picture 2" descr="C:\Users\Bidyut Nath\Desktop\santu\TPN.jpeg"/>
          <p:cNvPicPr>
            <a:picLocks noChangeAspect="1" noChangeArrowheads="1"/>
          </p:cNvPicPr>
          <p:nvPr/>
        </p:nvPicPr>
        <p:blipFill>
          <a:blip r:embed="rId2" cstate="print"/>
          <a:srcRect/>
          <a:stretch>
            <a:fillRect/>
          </a:stretch>
        </p:blipFill>
        <p:spPr bwMode="auto">
          <a:xfrm>
            <a:off x="457200" y="1676400"/>
            <a:ext cx="11324336" cy="457199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69094"/>
            <a:ext cx="7467600" cy="850106"/>
          </a:xfrm>
        </p:spPr>
        <p:txBody>
          <a:bodyPr>
            <a:noAutofit/>
          </a:bodyPr>
          <a:lstStyle/>
          <a:p>
            <a:r>
              <a:rPr lang="en-US" sz="3600" b="1" i="1" dirty="0"/>
              <a:t>MODIFICATIONS IN METHOD OF FEEDING</a:t>
            </a:r>
            <a:endParaRPr lang="en-IN" sz="3600" b="1" i="1" dirty="0"/>
          </a:p>
        </p:txBody>
      </p:sp>
      <p:sp>
        <p:nvSpPr>
          <p:cNvPr id="3" name="Content Placeholder 2"/>
          <p:cNvSpPr>
            <a:spLocks noGrp="1"/>
          </p:cNvSpPr>
          <p:nvPr>
            <p:ph sz="half" idx="1"/>
          </p:nvPr>
        </p:nvSpPr>
        <p:spPr>
          <a:xfrm>
            <a:off x="304800" y="1493168"/>
            <a:ext cx="7467600" cy="4907632"/>
          </a:xfrm>
        </p:spPr>
        <p:txBody>
          <a:bodyPr>
            <a:normAutofit fontScale="92500" lnSpcReduction="10000"/>
          </a:bodyPr>
          <a:lstStyle/>
          <a:p>
            <a:pPr>
              <a:buFont typeface="Wingdings" pitchFamily="2" charset="2"/>
              <a:buChar char="v"/>
            </a:pPr>
            <a:r>
              <a:rPr lang="en-US" dirty="0"/>
              <a:t> </a:t>
            </a:r>
            <a:r>
              <a:rPr lang="en-US" b="1" i="1" dirty="0" err="1"/>
              <a:t>Enteral</a:t>
            </a:r>
            <a:r>
              <a:rPr lang="en-US" b="1" i="1" dirty="0"/>
              <a:t> feeding-  </a:t>
            </a:r>
            <a:r>
              <a:rPr lang="en-US" dirty="0"/>
              <a:t>EN is provision of liquid formula diet delivered via a feeding tube is the method for patients with a functional GI tract who requires NS. </a:t>
            </a:r>
          </a:p>
          <a:p>
            <a:pPr>
              <a:buNone/>
            </a:pPr>
            <a:endParaRPr lang="en-US" dirty="0"/>
          </a:p>
          <a:p>
            <a:r>
              <a:rPr lang="en-US" dirty="0" err="1"/>
              <a:t>Enteral</a:t>
            </a:r>
            <a:r>
              <a:rPr lang="en-US" dirty="0"/>
              <a:t> feeding is required when oral feeding is not possible.</a:t>
            </a:r>
          </a:p>
          <a:p>
            <a:pPr>
              <a:buNone/>
            </a:pPr>
            <a:endParaRPr lang="en-US" dirty="0"/>
          </a:p>
          <a:p>
            <a:pPr>
              <a:buFont typeface="Wingdings" pitchFamily="2" charset="2"/>
              <a:buChar char="v"/>
            </a:pPr>
            <a:r>
              <a:rPr lang="en-US" b="1" i="1" dirty="0" err="1"/>
              <a:t>Parenteral</a:t>
            </a:r>
            <a:r>
              <a:rPr lang="en-US" b="1" i="1" dirty="0"/>
              <a:t> feeding-</a:t>
            </a:r>
            <a:r>
              <a:rPr lang="en-US" dirty="0"/>
              <a:t>  </a:t>
            </a:r>
            <a:r>
              <a:rPr lang="en-US" dirty="0" err="1"/>
              <a:t>parenteral</a:t>
            </a:r>
            <a:r>
              <a:rPr lang="en-US" dirty="0"/>
              <a:t> fluids contain water, glucose, amino acids, fatty acids, minerals, &amp; vitamins to meet the individual need for all nutrients.</a:t>
            </a:r>
          </a:p>
          <a:p>
            <a:pPr>
              <a:buNone/>
            </a:pPr>
            <a:endParaRPr lang="en-US" dirty="0"/>
          </a:p>
          <a:p>
            <a:pPr>
              <a:buFont typeface="Wingdings" pitchFamily="2" charset="2"/>
              <a:buChar char="v"/>
            </a:pPr>
            <a:r>
              <a:rPr lang="en-US" dirty="0"/>
              <a:t>These fluids are given through the peripheral &amp; central veins.</a:t>
            </a:r>
            <a:endParaRPr lang="en-IN" dirty="0"/>
          </a:p>
        </p:txBody>
      </p:sp>
      <p:pic>
        <p:nvPicPr>
          <p:cNvPr id="5" name="Picture 7" descr="routes of nutrition support fig_1_4"/>
          <p:cNvPicPr>
            <a:picLocks noGrp="1" noChangeAspect="1" noChangeArrowheads="1"/>
          </p:cNvPicPr>
          <p:nvPr>
            <p:ph sz="half" idx="2"/>
          </p:nvPr>
        </p:nvPicPr>
        <p:blipFill>
          <a:blip r:embed="rId2" cstate="print"/>
          <a:srcRect/>
          <a:stretch>
            <a:fillRect/>
          </a:stretch>
        </p:blipFill>
        <p:spPr>
          <a:xfrm>
            <a:off x="8393109" y="1493168"/>
            <a:ext cx="3456384" cy="4752528"/>
          </a:xfr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What is </a:t>
            </a:r>
            <a:r>
              <a:rPr lang="en-IN" b="1" dirty="0" err="1"/>
              <a:t>Enteral</a:t>
            </a:r>
            <a:r>
              <a:rPr lang="en-IN" b="1" dirty="0"/>
              <a:t> Feeding?</a:t>
            </a:r>
            <a:endParaRPr lang="en-IN" dirty="0"/>
          </a:p>
        </p:txBody>
      </p:sp>
      <p:sp>
        <p:nvSpPr>
          <p:cNvPr id="3" name="Content Placeholder 2"/>
          <p:cNvSpPr>
            <a:spLocks noGrp="1"/>
          </p:cNvSpPr>
          <p:nvPr>
            <p:ph sz="half" idx="1"/>
          </p:nvPr>
        </p:nvSpPr>
        <p:spPr>
          <a:xfrm>
            <a:off x="402336" y="1371600"/>
            <a:ext cx="5384800" cy="4953000"/>
          </a:xfrm>
        </p:spPr>
        <p:txBody>
          <a:bodyPr>
            <a:normAutofit fontScale="92500" lnSpcReduction="10000"/>
          </a:bodyPr>
          <a:lstStyle/>
          <a:p>
            <a:pPr algn="just"/>
            <a:r>
              <a:rPr lang="en-IN" sz="1800" dirty="0" err="1"/>
              <a:t>Enteral</a:t>
            </a:r>
            <a:r>
              <a:rPr lang="en-IN" sz="1800" dirty="0"/>
              <a:t> feeding refers to intake of food via the gastrointestinal (GI) tract. The GI tract is composed of the mouth, </a:t>
            </a:r>
            <a:r>
              <a:rPr lang="en-IN" sz="1800" dirty="0" err="1"/>
              <a:t>esophagus</a:t>
            </a:r>
            <a:r>
              <a:rPr lang="en-IN" sz="1800" dirty="0"/>
              <a:t>, stomach, and intestines.</a:t>
            </a:r>
          </a:p>
          <a:p>
            <a:pPr algn="just"/>
            <a:r>
              <a:rPr lang="en-IN" sz="1800" dirty="0" err="1"/>
              <a:t>Enteral</a:t>
            </a:r>
            <a:r>
              <a:rPr lang="en-IN" sz="1800" dirty="0"/>
              <a:t> feeding may mean nutrition taken through the mouth or through a tube that goes directly to the stomach or </a:t>
            </a:r>
            <a:r>
              <a:rPr lang="en-IN" sz="1800" dirty="0">
                <a:hlinkClick r:id="rId2"/>
              </a:rPr>
              <a:t>small intestine</a:t>
            </a:r>
            <a:r>
              <a:rPr lang="en-IN" sz="1800" dirty="0"/>
              <a:t>. In the medical setting, the term </a:t>
            </a:r>
            <a:r>
              <a:rPr lang="en-IN" sz="1800" dirty="0" err="1"/>
              <a:t>enteral</a:t>
            </a:r>
            <a:r>
              <a:rPr lang="en-IN" sz="1800" dirty="0"/>
              <a:t> feeding is most often used to mean tube feeding.</a:t>
            </a:r>
          </a:p>
          <a:p>
            <a:pPr algn="just"/>
            <a:r>
              <a:rPr lang="en-IN" sz="1800" dirty="0"/>
              <a:t>A person on </a:t>
            </a:r>
            <a:r>
              <a:rPr lang="en-IN" sz="1800" dirty="0" err="1"/>
              <a:t>enteral</a:t>
            </a:r>
            <a:r>
              <a:rPr lang="en-IN" sz="1800" dirty="0"/>
              <a:t> feeds usually has a condition or injury that prevents eating a regular diet by mouth, but their GI tract is still able to function.</a:t>
            </a:r>
          </a:p>
          <a:p>
            <a:r>
              <a:rPr lang="en-IN" sz="2000" b="1" dirty="0">
                <a:solidFill>
                  <a:srgbClr val="FF0000"/>
                </a:solidFill>
                <a:effectLst>
                  <a:outerShdw blurRad="38100" dist="38100" dir="2700000" algn="tl">
                    <a:srgbClr val="000000">
                      <a:alpha val="43137"/>
                    </a:srgbClr>
                  </a:outerShdw>
                </a:effectLst>
              </a:rPr>
              <a:t>When is </a:t>
            </a:r>
            <a:r>
              <a:rPr lang="en-IN" sz="2000" b="1" dirty="0" err="1">
                <a:solidFill>
                  <a:srgbClr val="FF0000"/>
                </a:solidFill>
                <a:effectLst>
                  <a:outerShdw blurRad="38100" dist="38100" dir="2700000" algn="tl">
                    <a:srgbClr val="000000">
                      <a:alpha val="43137"/>
                    </a:srgbClr>
                  </a:outerShdw>
                </a:effectLst>
              </a:rPr>
              <a:t>Enteral</a:t>
            </a:r>
            <a:r>
              <a:rPr lang="en-IN" sz="2000" b="1" dirty="0">
                <a:solidFill>
                  <a:srgbClr val="FF0000"/>
                </a:solidFill>
                <a:effectLst>
                  <a:outerShdw blurRad="38100" dist="38100" dir="2700000" algn="tl">
                    <a:srgbClr val="000000">
                      <a:alpha val="43137"/>
                    </a:srgbClr>
                  </a:outerShdw>
                </a:effectLst>
              </a:rPr>
              <a:t> feeding used?</a:t>
            </a:r>
          </a:p>
          <a:p>
            <a:r>
              <a:rPr lang="en-IN" sz="1800" dirty="0"/>
              <a:t>Tube feedings may become necessary when you can’t eat enough calories to meet your nutritional needs. This may occur if you physically can’t eat, can’t eat safely, or if your caloric requirements are increased beyond your ability to eat.</a:t>
            </a:r>
          </a:p>
        </p:txBody>
      </p:sp>
      <p:sp>
        <p:nvSpPr>
          <p:cNvPr id="4" name="Content Placeholder 3"/>
          <p:cNvSpPr>
            <a:spLocks noGrp="1"/>
          </p:cNvSpPr>
          <p:nvPr>
            <p:ph sz="half" idx="2"/>
          </p:nvPr>
        </p:nvSpPr>
        <p:spPr/>
        <p:txBody>
          <a:bodyPr>
            <a:noAutofit/>
          </a:bodyPr>
          <a:lstStyle/>
          <a:p>
            <a:pPr algn="just"/>
            <a:r>
              <a:rPr lang="en-IN" sz="1800" dirty="0" err="1">
                <a:solidFill>
                  <a:srgbClr val="FF0000"/>
                </a:solidFill>
                <a:effectLst>
                  <a:outerShdw blurRad="38100" dist="38100" dir="2700000" algn="tl">
                    <a:srgbClr val="000000">
                      <a:alpha val="43137"/>
                    </a:srgbClr>
                  </a:outerShdw>
                </a:effectLst>
              </a:rPr>
              <a:t>Enteral</a:t>
            </a:r>
            <a:r>
              <a:rPr lang="en-IN" sz="1800" dirty="0">
                <a:solidFill>
                  <a:srgbClr val="FF0000"/>
                </a:solidFill>
                <a:effectLst>
                  <a:outerShdw blurRad="38100" dist="38100" dir="2700000" algn="tl">
                    <a:srgbClr val="000000">
                      <a:alpha val="43137"/>
                    </a:srgbClr>
                  </a:outerShdw>
                </a:effectLst>
              </a:rPr>
              <a:t> feeding include:</a:t>
            </a:r>
          </a:p>
          <a:p>
            <a:pPr algn="just">
              <a:buFont typeface="Wingdings" pitchFamily="2" charset="2"/>
              <a:buChar char="Ø"/>
            </a:pPr>
            <a:r>
              <a:rPr lang="en-IN" sz="1800" dirty="0"/>
              <a:t>a </a:t>
            </a:r>
            <a:r>
              <a:rPr lang="en-IN" sz="1800" dirty="0">
                <a:hlinkClick r:id="rId3"/>
              </a:rPr>
              <a:t>stroke</a:t>
            </a:r>
            <a:r>
              <a:rPr lang="en-IN" sz="1800" dirty="0"/>
              <a:t>, which may impair ability to swallow</a:t>
            </a:r>
          </a:p>
          <a:p>
            <a:pPr algn="just">
              <a:buFont typeface="Wingdings" pitchFamily="2" charset="2"/>
              <a:buChar char="Ø"/>
            </a:pPr>
            <a:r>
              <a:rPr lang="en-IN" sz="1800" dirty="0"/>
              <a:t>cancer, which may cause fatigue, nausea, and vomiting that make it difficult to eat</a:t>
            </a:r>
          </a:p>
          <a:p>
            <a:pPr algn="just">
              <a:buFont typeface="Wingdings" pitchFamily="2" charset="2"/>
              <a:buChar char="Ø"/>
            </a:pPr>
            <a:r>
              <a:rPr lang="en-IN" sz="1800" dirty="0"/>
              <a:t>critical illness or injury, which reduces energy or ability to eat</a:t>
            </a:r>
          </a:p>
          <a:p>
            <a:pPr algn="just">
              <a:buFont typeface="Wingdings" pitchFamily="2" charset="2"/>
              <a:buChar char="Ø"/>
            </a:pPr>
            <a:r>
              <a:rPr lang="en-IN" sz="1800" dirty="0">
                <a:hlinkClick r:id="rId4"/>
              </a:rPr>
              <a:t>failure to thrive</a:t>
            </a:r>
            <a:r>
              <a:rPr lang="en-IN" sz="1800" dirty="0"/>
              <a:t> or inability to eat in young children or </a:t>
            </a:r>
            <a:r>
              <a:rPr lang="en-IN" sz="1800" dirty="0">
                <a:hlinkClick r:id="rId5"/>
              </a:rPr>
              <a:t>infants</a:t>
            </a:r>
            <a:endParaRPr lang="en-IN" sz="1800" dirty="0"/>
          </a:p>
          <a:p>
            <a:pPr algn="just">
              <a:buFont typeface="Wingdings" pitchFamily="2" charset="2"/>
              <a:buChar char="Ø"/>
            </a:pPr>
            <a:r>
              <a:rPr lang="en-IN" sz="1800" dirty="0"/>
              <a:t>serious illness, which places the body in a state of stress, making it difficult to take in enough nutrients</a:t>
            </a:r>
          </a:p>
          <a:p>
            <a:pPr algn="just">
              <a:buFont typeface="Wingdings" pitchFamily="2" charset="2"/>
              <a:buChar char="Ø"/>
            </a:pPr>
            <a:r>
              <a:rPr lang="en-IN" sz="1800" dirty="0"/>
              <a:t>neurological or movement disorders that increase caloric requirements while making it more difficult to eat</a:t>
            </a:r>
          </a:p>
          <a:p>
            <a:pPr algn="just">
              <a:buFont typeface="Wingdings" pitchFamily="2" charset="2"/>
              <a:buChar char="Ø"/>
            </a:pPr>
            <a:r>
              <a:rPr lang="en-IN" sz="1800" dirty="0"/>
              <a:t>GI dysfunction or disease, although this may require </a:t>
            </a:r>
            <a:r>
              <a:rPr lang="en-IN" sz="1800" dirty="0">
                <a:hlinkClick r:id="rId6"/>
              </a:rPr>
              <a:t>intravenous</a:t>
            </a:r>
            <a:r>
              <a:rPr lang="en-IN" sz="1800" dirty="0"/>
              <a:t> (IV) nutrition instead</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effectLst>
                  <a:outerShdw blurRad="38100" dist="38100" dir="2700000" algn="tl">
                    <a:srgbClr val="000000">
                      <a:alpha val="43137"/>
                    </a:srgbClr>
                  </a:outerShdw>
                </a:effectLst>
              </a:rPr>
              <a:t>Types Of </a:t>
            </a:r>
            <a:r>
              <a:rPr lang="en-IN" dirty="0" err="1">
                <a:effectLst>
                  <a:outerShdw blurRad="38100" dist="38100" dir="2700000" algn="tl">
                    <a:srgbClr val="000000">
                      <a:alpha val="43137"/>
                    </a:srgbClr>
                  </a:outerShdw>
                </a:effectLst>
              </a:rPr>
              <a:t>Enteral</a:t>
            </a:r>
            <a:r>
              <a:rPr lang="en-IN" dirty="0">
                <a:effectLst>
                  <a:outerShdw blurRad="38100" dist="38100" dir="2700000" algn="tl">
                    <a:srgbClr val="000000">
                      <a:alpha val="43137"/>
                    </a:srgbClr>
                  </a:outerShdw>
                </a:effectLst>
              </a:rPr>
              <a:t> Feeding</a:t>
            </a:r>
          </a:p>
        </p:txBody>
      </p:sp>
      <p:sp>
        <p:nvSpPr>
          <p:cNvPr id="3" name="Content Placeholder 2"/>
          <p:cNvSpPr>
            <a:spLocks noGrp="1"/>
          </p:cNvSpPr>
          <p:nvPr>
            <p:ph sz="half" idx="1"/>
          </p:nvPr>
        </p:nvSpPr>
        <p:spPr/>
        <p:txBody>
          <a:bodyPr>
            <a:noAutofit/>
          </a:bodyPr>
          <a:lstStyle/>
          <a:p>
            <a:pPr algn="just"/>
            <a:r>
              <a:rPr lang="en-IN" sz="1800" b="1" dirty="0">
                <a:solidFill>
                  <a:srgbClr val="FF0000"/>
                </a:solidFill>
              </a:rPr>
              <a:t>The main types of </a:t>
            </a:r>
            <a:r>
              <a:rPr lang="en-IN" sz="1800" b="1" dirty="0" err="1">
                <a:solidFill>
                  <a:srgbClr val="FF0000"/>
                </a:solidFill>
              </a:rPr>
              <a:t>enteral</a:t>
            </a:r>
            <a:r>
              <a:rPr lang="en-IN" sz="1800" b="1" dirty="0">
                <a:solidFill>
                  <a:srgbClr val="FF0000"/>
                </a:solidFill>
              </a:rPr>
              <a:t> feeding tubes include:</a:t>
            </a:r>
          </a:p>
          <a:p>
            <a:pPr algn="just"/>
            <a:r>
              <a:rPr lang="en-IN" sz="1800" b="1" dirty="0" err="1">
                <a:hlinkClick r:id="rId2"/>
              </a:rPr>
              <a:t>Nasogastric</a:t>
            </a:r>
            <a:r>
              <a:rPr lang="en-IN" sz="1800" b="1" dirty="0">
                <a:hlinkClick r:id="rId2"/>
              </a:rPr>
              <a:t> tube (NGT)</a:t>
            </a:r>
            <a:r>
              <a:rPr lang="en-IN" sz="1800" dirty="0"/>
              <a:t> starts in the nose and ends in the stomach.</a:t>
            </a:r>
          </a:p>
          <a:p>
            <a:pPr algn="just"/>
            <a:r>
              <a:rPr lang="en-IN" sz="1800" b="1" dirty="0" err="1">
                <a:solidFill>
                  <a:schemeClr val="accent3">
                    <a:lumMod val="75000"/>
                  </a:schemeClr>
                </a:solidFill>
              </a:rPr>
              <a:t>Orogastric</a:t>
            </a:r>
            <a:r>
              <a:rPr lang="en-IN" sz="1800" b="1" dirty="0">
                <a:solidFill>
                  <a:schemeClr val="accent3">
                    <a:lumMod val="75000"/>
                  </a:schemeClr>
                </a:solidFill>
              </a:rPr>
              <a:t> tube (OGT) </a:t>
            </a:r>
            <a:r>
              <a:rPr lang="en-IN" sz="1800" dirty="0"/>
              <a:t>starts in the mouth and ends in the stomach.</a:t>
            </a:r>
          </a:p>
          <a:p>
            <a:pPr algn="just"/>
            <a:r>
              <a:rPr lang="en-IN" sz="1800" b="1" dirty="0" err="1">
                <a:solidFill>
                  <a:schemeClr val="accent3">
                    <a:lumMod val="75000"/>
                  </a:schemeClr>
                </a:solidFill>
              </a:rPr>
              <a:t>Nasoenteric</a:t>
            </a:r>
            <a:r>
              <a:rPr lang="en-IN" sz="1800" b="1" dirty="0">
                <a:solidFill>
                  <a:schemeClr val="accent3">
                    <a:lumMod val="75000"/>
                  </a:schemeClr>
                </a:solidFill>
              </a:rPr>
              <a:t> tube </a:t>
            </a:r>
            <a:r>
              <a:rPr lang="en-IN" sz="1800" dirty="0"/>
              <a:t>starts in the nose and ends in the intestines (subtypes include </a:t>
            </a:r>
            <a:r>
              <a:rPr lang="en-IN" sz="1800" b="1" dirty="0" err="1">
                <a:solidFill>
                  <a:schemeClr val="accent3">
                    <a:lumMod val="75000"/>
                  </a:schemeClr>
                </a:solidFill>
              </a:rPr>
              <a:t>nasojejunal</a:t>
            </a:r>
            <a:r>
              <a:rPr lang="en-IN" sz="1800" dirty="0"/>
              <a:t> and </a:t>
            </a:r>
            <a:r>
              <a:rPr lang="en-IN" sz="1800" b="1" dirty="0" err="1">
                <a:solidFill>
                  <a:schemeClr val="accent3">
                    <a:lumMod val="75000"/>
                  </a:schemeClr>
                </a:solidFill>
              </a:rPr>
              <a:t>nasoduodenal</a:t>
            </a:r>
            <a:r>
              <a:rPr lang="en-IN" sz="1800" b="1" dirty="0">
                <a:solidFill>
                  <a:schemeClr val="accent3">
                    <a:lumMod val="75000"/>
                  </a:schemeClr>
                </a:solidFill>
              </a:rPr>
              <a:t> tubes).</a:t>
            </a:r>
          </a:p>
          <a:p>
            <a:pPr algn="just"/>
            <a:r>
              <a:rPr lang="en-IN" sz="1800" b="1" dirty="0" err="1">
                <a:solidFill>
                  <a:schemeClr val="accent3">
                    <a:lumMod val="75000"/>
                  </a:schemeClr>
                </a:solidFill>
              </a:rPr>
              <a:t>Oroenteric</a:t>
            </a:r>
            <a:r>
              <a:rPr lang="en-IN" sz="1800" b="1" dirty="0">
                <a:solidFill>
                  <a:schemeClr val="accent3">
                    <a:lumMod val="75000"/>
                  </a:schemeClr>
                </a:solidFill>
              </a:rPr>
              <a:t> tube </a:t>
            </a:r>
            <a:r>
              <a:rPr lang="en-IN" sz="1800" dirty="0"/>
              <a:t>starts in the mouth and ends in the intestines.</a:t>
            </a:r>
          </a:p>
          <a:p>
            <a:pPr algn="just"/>
            <a:r>
              <a:rPr lang="en-IN" sz="1800" b="1" dirty="0" err="1">
                <a:hlinkClick r:id="rId3"/>
              </a:rPr>
              <a:t>Gastrostomy</a:t>
            </a:r>
            <a:r>
              <a:rPr lang="en-IN" sz="1800" dirty="0"/>
              <a:t> tube is placed through the skin of the abdomen straight to the stomach (subtypes include PEG, PRG, and button tubes).</a:t>
            </a:r>
          </a:p>
          <a:p>
            <a:pPr algn="just"/>
            <a:r>
              <a:rPr lang="en-IN" sz="1800" b="1" dirty="0" err="1">
                <a:solidFill>
                  <a:schemeClr val="accent3">
                    <a:lumMod val="75000"/>
                  </a:schemeClr>
                </a:solidFill>
              </a:rPr>
              <a:t>Jejunostomy</a:t>
            </a:r>
            <a:r>
              <a:rPr lang="en-IN" sz="1800" dirty="0"/>
              <a:t> tube is placed through the skin of the abdomen straight into the intestines (subtypes include PEJ and PRJ tubes)</a:t>
            </a:r>
          </a:p>
        </p:txBody>
      </p:sp>
      <p:pic>
        <p:nvPicPr>
          <p:cNvPr id="1026" name="Picture 2" descr="C:\Users\Bidyut Nath\Desktop\santu\enteral_parenteral_fig1.jpg"/>
          <p:cNvPicPr>
            <a:picLocks noGrp="1" noChangeAspect="1" noChangeArrowheads="1"/>
          </p:cNvPicPr>
          <p:nvPr>
            <p:ph sz="half" idx="2"/>
          </p:nvPr>
        </p:nvPicPr>
        <p:blipFill>
          <a:blip r:embed="rId4" cstate="print"/>
          <a:srcRect/>
          <a:stretch>
            <a:fillRect/>
          </a:stretch>
        </p:blipFill>
        <p:spPr bwMode="auto">
          <a:xfrm>
            <a:off x="6422136" y="1524000"/>
            <a:ext cx="5465064" cy="48006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b="1" dirty="0"/>
              <a:t>Complications Of </a:t>
            </a:r>
            <a:r>
              <a:rPr lang="en-IN" b="1" dirty="0" err="1"/>
              <a:t>Enteral</a:t>
            </a:r>
            <a:r>
              <a:rPr lang="en-IN" b="1" dirty="0"/>
              <a:t> Feeding</a:t>
            </a:r>
            <a:endParaRPr lang="en-IN" dirty="0"/>
          </a:p>
        </p:txBody>
      </p:sp>
      <p:sp>
        <p:nvSpPr>
          <p:cNvPr id="7" name="Content Placeholder 6"/>
          <p:cNvSpPr>
            <a:spLocks noGrp="1"/>
          </p:cNvSpPr>
          <p:nvPr>
            <p:ph sz="quarter" idx="1"/>
          </p:nvPr>
        </p:nvSpPr>
        <p:spPr>
          <a:xfrm>
            <a:off x="402336" y="1600200"/>
            <a:ext cx="11338560" cy="4572000"/>
          </a:xfrm>
        </p:spPr>
        <p:txBody>
          <a:bodyPr>
            <a:noAutofit/>
          </a:bodyPr>
          <a:lstStyle/>
          <a:p>
            <a:pPr algn="just"/>
            <a:r>
              <a:rPr lang="en-IN" sz="1800" b="1" dirty="0"/>
              <a:t>Possible complications of </a:t>
            </a:r>
            <a:r>
              <a:rPr lang="en-IN" sz="1800" b="1" dirty="0" err="1"/>
              <a:t>Enteral</a:t>
            </a:r>
            <a:r>
              <a:rPr lang="en-IN" sz="1800" b="1" dirty="0"/>
              <a:t> feeding</a:t>
            </a:r>
          </a:p>
          <a:p>
            <a:pPr algn="just"/>
            <a:r>
              <a:rPr lang="en-IN" sz="1600" dirty="0"/>
              <a:t>There are some complications that can occur as a result of </a:t>
            </a:r>
            <a:r>
              <a:rPr lang="en-IN" sz="1600" dirty="0" err="1"/>
              <a:t>enteral</a:t>
            </a:r>
            <a:r>
              <a:rPr lang="en-IN" sz="1600" dirty="0"/>
              <a:t> feeding. Some of the most common include:</a:t>
            </a:r>
          </a:p>
          <a:p>
            <a:pPr lvl="1" algn="just">
              <a:buFont typeface="Wingdings" pitchFamily="2" charset="2"/>
              <a:buChar char="Ø"/>
            </a:pPr>
            <a:r>
              <a:rPr lang="en-IN" sz="1600" dirty="0">
                <a:solidFill>
                  <a:schemeClr val="tx1"/>
                </a:solidFill>
                <a:hlinkClick r:id="rId2"/>
              </a:rPr>
              <a:t>Aspiration</a:t>
            </a:r>
            <a:r>
              <a:rPr lang="en-IN" sz="1600" dirty="0">
                <a:solidFill>
                  <a:schemeClr val="tx1"/>
                </a:solidFill>
              </a:rPr>
              <a:t>, which is food going into the lungs</a:t>
            </a:r>
          </a:p>
          <a:p>
            <a:pPr lvl="1" algn="just">
              <a:buFont typeface="Wingdings" pitchFamily="2" charset="2"/>
              <a:buChar char="Ø"/>
            </a:pPr>
            <a:r>
              <a:rPr lang="en-IN" sz="1600" dirty="0" err="1">
                <a:solidFill>
                  <a:schemeClr val="tx1"/>
                </a:solidFill>
                <a:hlinkClick r:id="rId3"/>
              </a:rPr>
              <a:t>Refeeding</a:t>
            </a:r>
            <a:r>
              <a:rPr lang="en-IN" sz="1600" dirty="0">
                <a:solidFill>
                  <a:schemeClr val="tx1"/>
                </a:solidFill>
                <a:hlinkClick r:id="rId3"/>
              </a:rPr>
              <a:t> syndrome</a:t>
            </a:r>
            <a:r>
              <a:rPr lang="en-IN" sz="1600" dirty="0">
                <a:solidFill>
                  <a:schemeClr val="tx1"/>
                </a:solidFill>
              </a:rPr>
              <a:t>, dangerous electrolyte imbalances that may occur in people who are very malnourished and start receiving </a:t>
            </a:r>
            <a:r>
              <a:rPr lang="en-IN" sz="1600" dirty="0" err="1">
                <a:solidFill>
                  <a:schemeClr val="tx1"/>
                </a:solidFill>
              </a:rPr>
              <a:t>enteral</a:t>
            </a:r>
            <a:r>
              <a:rPr lang="en-IN" sz="1600" dirty="0">
                <a:solidFill>
                  <a:schemeClr val="tx1"/>
                </a:solidFill>
              </a:rPr>
              <a:t> feeds</a:t>
            </a:r>
          </a:p>
          <a:p>
            <a:pPr lvl="1" algn="just">
              <a:buFont typeface="Wingdings" pitchFamily="2" charset="2"/>
              <a:buChar char="Ø"/>
            </a:pPr>
            <a:r>
              <a:rPr lang="en-IN" sz="1600" dirty="0">
                <a:solidFill>
                  <a:schemeClr val="tx1"/>
                </a:solidFill>
              </a:rPr>
              <a:t>Infection of the tube or insertion site</a:t>
            </a:r>
          </a:p>
          <a:p>
            <a:pPr lvl="1" algn="just">
              <a:buFont typeface="Wingdings" pitchFamily="2" charset="2"/>
              <a:buChar char="Ø"/>
            </a:pPr>
            <a:r>
              <a:rPr lang="en-IN" sz="1600" dirty="0">
                <a:solidFill>
                  <a:schemeClr val="tx1"/>
                </a:solidFill>
              </a:rPr>
              <a:t>Nausea and vomiting that may result from feeds that are too large or fast, or from slowed emptying of the stomach</a:t>
            </a:r>
          </a:p>
          <a:p>
            <a:pPr lvl="1" algn="just">
              <a:buFont typeface="Wingdings" pitchFamily="2" charset="2"/>
              <a:buChar char="Ø"/>
            </a:pPr>
            <a:r>
              <a:rPr lang="en-IN" sz="1600" dirty="0">
                <a:solidFill>
                  <a:schemeClr val="tx1"/>
                </a:solidFill>
              </a:rPr>
              <a:t>Skin irritation at the tube insertion site</a:t>
            </a:r>
          </a:p>
          <a:p>
            <a:pPr lvl="1" algn="just">
              <a:buFont typeface="Wingdings" pitchFamily="2" charset="2"/>
              <a:buChar char="Ø"/>
            </a:pPr>
            <a:r>
              <a:rPr lang="en-IN" sz="1600" dirty="0">
                <a:solidFill>
                  <a:schemeClr val="tx1"/>
                </a:solidFill>
              </a:rPr>
              <a:t>Diarrhoea due to a liquid diet or possibly medications</a:t>
            </a:r>
          </a:p>
          <a:p>
            <a:pPr lvl="1" algn="just">
              <a:buFont typeface="Wingdings" pitchFamily="2" charset="2"/>
              <a:buChar char="Ø"/>
            </a:pPr>
            <a:r>
              <a:rPr lang="en-IN" sz="1600" dirty="0">
                <a:solidFill>
                  <a:schemeClr val="tx1"/>
                </a:solidFill>
              </a:rPr>
              <a:t>Tube dislodgement</a:t>
            </a:r>
          </a:p>
          <a:p>
            <a:pPr lvl="1" algn="just">
              <a:buFont typeface="Wingdings" pitchFamily="2" charset="2"/>
              <a:buChar char="Ø"/>
            </a:pPr>
            <a:r>
              <a:rPr lang="en-IN" sz="1600" dirty="0">
                <a:solidFill>
                  <a:schemeClr val="tx1"/>
                </a:solidFill>
              </a:rPr>
              <a:t>Tube blockage, which may occur if not flushed properly</a:t>
            </a:r>
          </a:p>
          <a:p>
            <a:pPr algn="just"/>
            <a:r>
              <a:rPr lang="en-IN" sz="1600" dirty="0"/>
              <a:t>There are not typically long-term complications of </a:t>
            </a:r>
            <a:r>
              <a:rPr lang="en-IN" sz="1600" dirty="0" err="1"/>
              <a:t>Enteral</a:t>
            </a:r>
            <a:r>
              <a:rPr lang="en-IN" sz="1600" dirty="0"/>
              <a:t> feeding.</a:t>
            </a:r>
          </a:p>
          <a:p>
            <a:r>
              <a:rPr lang="en-IN" sz="1600" b="1" dirty="0" err="1"/>
              <a:t>Enteral</a:t>
            </a:r>
            <a:r>
              <a:rPr lang="en-IN" sz="1600" b="1" dirty="0"/>
              <a:t> Nutrition Formula Guide- </a:t>
            </a:r>
            <a:r>
              <a:rPr lang="en-IN" sz="1600" dirty="0">
                <a:hlinkClick r:id="rId4"/>
              </a:rPr>
              <a:t>https://www.nutritioncare.org/Guidelines_and_Clinical_Resources/EN_Formula_Guide/Enteral_Nutrition_Formula_Guide/</a:t>
            </a:r>
            <a:endParaRPr lang="en-IN" sz="1600"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a:t>Parenteral</a:t>
            </a:r>
            <a:r>
              <a:rPr lang="en-US" b="1" i="1" dirty="0"/>
              <a:t> Feeding</a:t>
            </a:r>
            <a:endParaRPr lang="en-IN" dirty="0"/>
          </a:p>
        </p:txBody>
      </p:sp>
      <p:sp>
        <p:nvSpPr>
          <p:cNvPr id="10" name="Content Placeholder 9"/>
          <p:cNvSpPr>
            <a:spLocks noGrp="1"/>
          </p:cNvSpPr>
          <p:nvPr>
            <p:ph sz="half" idx="1"/>
          </p:nvPr>
        </p:nvSpPr>
        <p:spPr>
          <a:xfrm>
            <a:off x="304800" y="1371600"/>
            <a:ext cx="5559552" cy="4681728"/>
          </a:xfrm>
        </p:spPr>
        <p:txBody>
          <a:bodyPr>
            <a:noAutofit/>
          </a:bodyPr>
          <a:lstStyle/>
          <a:p>
            <a:pPr algn="just"/>
            <a:r>
              <a:rPr lang="en-IN" sz="1800" b="1" dirty="0" err="1"/>
              <a:t>Parenteral</a:t>
            </a:r>
            <a:r>
              <a:rPr lang="en-IN" sz="1800" b="1" dirty="0"/>
              <a:t> nutrition</a:t>
            </a:r>
            <a:r>
              <a:rPr lang="en-IN" sz="1800" dirty="0"/>
              <a:t>, or intravenous feeding, is a method of getting nutrition into your body through your veins. Depending on which vein is used, this procedure is often referred to as either total </a:t>
            </a:r>
            <a:r>
              <a:rPr lang="en-IN" sz="1800" dirty="0" err="1"/>
              <a:t>parenteral</a:t>
            </a:r>
            <a:r>
              <a:rPr lang="en-IN" sz="1800" dirty="0"/>
              <a:t> nutrition (TPN) or peripheral </a:t>
            </a:r>
            <a:r>
              <a:rPr lang="en-IN" sz="1800" dirty="0" err="1"/>
              <a:t>parenteral</a:t>
            </a:r>
            <a:r>
              <a:rPr lang="en-IN" sz="1800" dirty="0"/>
              <a:t> nutrition (PPN).</a:t>
            </a:r>
          </a:p>
          <a:p>
            <a:pPr algn="just"/>
            <a:r>
              <a:rPr lang="en-IN" sz="1800" dirty="0"/>
              <a:t>This form of nutrition is used to help people who can’t or shouldn’t get their core nutrients from food. </a:t>
            </a:r>
          </a:p>
          <a:p>
            <a:pPr algn="just"/>
            <a:r>
              <a:rPr lang="en-IN" sz="1800" dirty="0"/>
              <a:t>It’s often used for people with:</a:t>
            </a:r>
          </a:p>
          <a:p>
            <a:pPr lvl="1" algn="just">
              <a:buFont typeface="Wingdings" pitchFamily="2" charset="2"/>
              <a:buChar char="Ø"/>
            </a:pPr>
            <a:r>
              <a:rPr lang="en-IN" sz="1800" dirty="0" err="1">
                <a:solidFill>
                  <a:schemeClr val="tx1"/>
                </a:solidFill>
                <a:hlinkClick r:id="rId2"/>
              </a:rPr>
              <a:t>Crohn’s</a:t>
            </a:r>
            <a:r>
              <a:rPr lang="en-IN" sz="1800" dirty="0">
                <a:solidFill>
                  <a:schemeClr val="tx1"/>
                </a:solidFill>
                <a:hlinkClick r:id="rId2"/>
              </a:rPr>
              <a:t> disease</a:t>
            </a:r>
            <a:endParaRPr lang="en-IN" sz="1800" dirty="0">
              <a:solidFill>
                <a:schemeClr val="tx1"/>
              </a:solidFill>
            </a:endParaRPr>
          </a:p>
          <a:p>
            <a:pPr lvl="1" algn="just">
              <a:buFont typeface="Wingdings" pitchFamily="2" charset="2"/>
              <a:buChar char="Ø"/>
            </a:pPr>
            <a:r>
              <a:rPr lang="en-IN" sz="1800" dirty="0">
                <a:solidFill>
                  <a:schemeClr val="tx1"/>
                </a:solidFill>
                <a:hlinkClick r:id="rId3"/>
              </a:rPr>
              <a:t>cancer</a:t>
            </a:r>
            <a:endParaRPr lang="en-IN" sz="1800" dirty="0">
              <a:solidFill>
                <a:schemeClr val="tx1"/>
              </a:solidFill>
            </a:endParaRPr>
          </a:p>
          <a:p>
            <a:pPr lvl="1" algn="just">
              <a:buFont typeface="Wingdings" pitchFamily="2" charset="2"/>
              <a:buChar char="Ø"/>
            </a:pPr>
            <a:r>
              <a:rPr lang="en-IN" sz="1800" u="sng" dirty="0">
                <a:solidFill>
                  <a:schemeClr val="accent3">
                    <a:lumMod val="75000"/>
                  </a:schemeClr>
                </a:solidFill>
              </a:rPr>
              <a:t>Short bowel syndrome</a:t>
            </a:r>
          </a:p>
          <a:p>
            <a:pPr lvl="1" algn="just">
              <a:buFont typeface="Wingdings" pitchFamily="2" charset="2"/>
              <a:buChar char="Ø"/>
            </a:pPr>
            <a:r>
              <a:rPr lang="en-IN" sz="1800" dirty="0">
                <a:solidFill>
                  <a:schemeClr val="tx1"/>
                </a:solidFill>
                <a:hlinkClick r:id="rId4"/>
              </a:rPr>
              <a:t>ischemic bowel disease</a:t>
            </a:r>
            <a:endParaRPr lang="en-IN" sz="1800" dirty="0">
              <a:solidFill>
                <a:schemeClr val="tx1"/>
              </a:solidFill>
            </a:endParaRPr>
          </a:p>
          <a:p>
            <a:pPr lvl="1" algn="just">
              <a:buFont typeface="Wingdings" pitchFamily="2" charset="2"/>
              <a:buChar char="Ø"/>
            </a:pPr>
            <a:r>
              <a:rPr lang="en-IN" sz="1800" dirty="0">
                <a:solidFill>
                  <a:schemeClr val="tx1"/>
                </a:solidFill>
              </a:rPr>
              <a:t>It also can help people with conditions that result from low blood flow to their bowels.</a:t>
            </a:r>
          </a:p>
        </p:txBody>
      </p:sp>
      <p:pic>
        <p:nvPicPr>
          <p:cNvPr id="2050" name="Picture 2" descr="C:\Users\Bidyut Nath\Desktop\santu\enteral_parenteral_fig3.jpg"/>
          <p:cNvPicPr>
            <a:picLocks noGrp="1" noChangeAspect="1" noChangeArrowheads="1"/>
          </p:cNvPicPr>
          <p:nvPr>
            <p:ph sz="half" idx="2"/>
          </p:nvPr>
        </p:nvPicPr>
        <p:blipFill>
          <a:blip r:embed="rId5" cstate="print"/>
          <a:srcRect/>
          <a:stretch>
            <a:fillRect/>
          </a:stretch>
        </p:blipFill>
        <p:spPr bwMode="auto">
          <a:xfrm>
            <a:off x="6339434" y="1447800"/>
            <a:ext cx="5559552" cy="485794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IN" dirty="0"/>
              <a:t>Nutrients delivers-</a:t>
            </a:r>
          </a:p>
        </p:txBody>
      </p:sp>
      <p:sp>
        <p:nvSpPr>
          <p:cNvPr id="7" name="Text Placeholder 6"/>
          <p:cNvSpPr>
            <a:spLocks noGrp="1"/>
          </p:cNvSpPr>
          <p:nvPr>
            <p:ph type="body" sz="half" idx="3"/>
          </p:nvPr>
        </p:nvSpPr>
        <p:spPr/>
        <p:txBody>
          <a:bodyPr/>
          <a:lstStyle/>
          <a:p>
            <a:pPr algn="ctr"/>
            <a:r>
              <a:rPr lang="en-IN" dirty="0"/>
              <a:t>What are the risks of parenteral nutrition?</a:t>
            </a:r>
          </a:p>
        </p:txBody>
      </p:sp>
      <p:sp>
        <p:nvSpPr>
          <p:cNvPr id="3" name="Content Placeholder 2"/>
          <p:cNvSpPr>
            <a:spLocks noGrp="1"/>
          </p:cNvSpPr>
          <p:nvPr>
            <p:ph sz="quarter" idx="2"/>
          </p:nvPr>
        </p:nvSpPr>
        <p:spPr>
          <a:xfrm>
            <a:off x="402336" y="2244613"/>
            <a:ext cx="5465064" cy="3927587"/>
          </a:xfrm>
        </p:spPr>
        <p:txBody>
          <a:bodyPr>
            <a:noAutofit/>
          </a:bodyPr>
          <a:lstStyle/>
          <a:p>
            <a:r>
              <a:rPr lang="en-IN" sz="1800" dirty="0" err="1"/>
              <a:t>Parenteral</a:t>
            </a:r>
            <a:r>
              <a:rPr lang="en-IN" sz="1800" dirty="0"/>
              <a:t> nutrition delivers nutrients such as </a:t>
            </a:r>
          </a:p>
          <a:p>
            <a:pPr lvl="1">
              <a:buFont typeface="Wingdings" pitchFamily="2" charset="2"/>
              <a:buChar char="Ø"/>
            </a:pPr>
            <a:r>
              <a:rPr lang="en-IN" sz="1800" dirty="0">
                <a:solidFill>
                  <a:schemeClr val="tx1"/>
                </a:solidFill>
              </a:rPr>
              <a:t>sugar, </a:t>
            </a:r>
          </a:p>
          <a:p>
            <a:pPr lvl="1">
              <a:buFont typeface="Wingdings" pitchFamily="2" charset="2"/>
              <a:buChar char="Ø"/>
            </a:pPr>
            <a:r>
              <a:rPr lang="en-IN" sz="1800" dirty="0">
                <a:solidFill>
                  <a:schemeClr val="tx1"/>
                </a:solidFill>
              </a:rPr>
              <a:t>carbohydrates, </a:t>
            </a:r>
          </a:p>
          <a:p>
            <a:pPr lvl="1">
              <a:buFont typeface="Wingdings" pitchFamily="2" charset="2"/>
              <a:buChar char="Ø"/>
            </a:pPr>
            <a:r>
              <a:rPr lang="en-IN" sz="1800" dirty="0">
                <a:solidFill>
                  <a:schemeClr val="tx1"/>
                </a:solidFill>
              </a:rPr>
              <a:t>proteins, </a:t>
            </a:r>
          </a:p>
          <a:p>
            <a:pPr lvl="1">
              <a:buFont typeface="Wingdings" pitchFamily="2" charset="2"/>
              <a:buChar char="Ø"/>
            </a:pPr>
            <a:r>
              <a:rPr lang="en-IN" sz="1800" dirty="0">
                <a:solidFill>
                  <a:schemeClr val="tx1"/>
                </a:solidFill>
              </a:rPr>
              <a:t>lipids, </a:t>
            </a:r>
          </a:p>
          <a:p>
            <a:pPr lvl="1">
              <a:buFont typeface="Wingdings" pitchFamily="2" charset="2"/>
              <a:buChar char="Ø"/>
            </a:pPr>
            <a:r>
              <a:rPr lang="en-IN" sz="1800" dirty="0">
                <a:solidFill>
                  <a:schemeClr val="tx1"/>
                </a:solidFill>
              </a:rPr>
              <a:t>electrolytes,  </a:t>
            </a:r>
          </a:p>
          <a:p>
            <a:pPr lvl="1">
              <a:buFont typeface="Wingdings" pitchFamily="2" charset="2"/>
              <a:buChar char="Ø"/>
            </a:pPr>
            <a:r>
              <a:rPr lang="en-IN" sz="1800" dirty="0">
                <a:solidFill>
                  <a:schemeClr val="tx1"/>
                </a:solidFill>
              </a:rPr>
              <a:t>trace elements to the body. </a:t>
            </a:r>
          </a:p>
          <a:p>
            <a:r>
              <a:rPr lang="en-IN" sz="1800" dirty="0"/>
              <a:t>These nutrients are vital in maintaining </a:t>
            </a:r>
            <a:r>
              <a:rPr lang="en-IN" sz="1800" b="1" dirty="0"/>
              <a:t>high energy, hydration, and strength levels</a:t>
            </a:r>
            <a:r>
              <a:rPr lang="en-IN" sz="1800" dirty="0"/>
              <a:t>. Some people only need to get certain types of nutrients intravenously.</a:t>
            </a:r>
          </a:p>
          <a:p>
            <a:r>
              <a:rPr lang="en-IN" sz="1800" dirty="0"/>
              <a:t>Visit-</a:t>
            </a:r>
            <a:r>
              <a:rPr lang="en-IN" sz="1800" dirty="0">
                <a:hlinkClick r:id="rId2"/>
              </a:rPr>
              <a:t>https://www.nutritioncare.org/PNResources/</a:t>
            </a:r>
            <a:endParaRPr lang="en-IN" sz="1800" dirty="0"/>
          </a:p>
        </p:txBody>
      </p:sp>
      <p:sp>
        <p:nvSpPr>
          <p:cNvPr id="4" name="Content Placeholder 3"/>
          <p:cNvSpPr>
            <a:spLocks noGrp="1"/>
          </p:cNvSpPr>
          <p:nvPr>
            <p:ph sz="quarter" idx="4"/>
          </p:nvPr>
        </p:nvSpPr>
        <p:spPr/>
        <p:txBody>
          <a:bodyPr>
            <a:normAutofit fontScale="85000" lnSpcReduction="20000"/>
          </a:bodyPr>
          <a:lstStyle/>
          <a:p>
            <a:r>
              <a:rPr lang="en-IN" dirty="0"/>
              <a:t>The most common risk of using </a:t>
            </a:r>
            <a:r>
              <a:rPr lang="en-IN" dirty="0" err="1"/>
              <a:t>Parenteral</a:t>
            </a:r>
            <a:r>
              <a:rPr lang="en-IN" dirty="0"/>
              <a:t> nutrition is developing </a:t>
            </a:r>
            <a:r>
              <a:rPr lang="en-IN" b="1" dirty="0">
                <a:solidFill>
                  <a:srgbClr val="FF0000"/>
                </a:solidFill>
                <a:effectLst>
                  <a:outerShdw blurRad="38100" dist="38100" dir="2700000" algn="tl">
                    <a:srgbClr val="000000">
                      <a:alpha val="43137"/>
                    </a:srgbClr>
                  </a:outerShdw>
                </a:effectLst>
              </a:rPr>
              <a:t>catheter infection</a:t>
            </a:r>
            <a:r>
              <a:rPr lang="en-IN" dirty="0"/>
              <a:t>. </a:t>
            </a:r>
          </a:p>
          <a:p>
            <a:r>
              <a:rPr lang="en-IN" dirty="0"/>
              <a:t>Other risks include:</a:t>
            </a:r>
          </a:p>
          <a:p>
            <a:r>
              <a:rPr lang="en-IN" dirty="0">
                <a:hlinkClick r:id="rId3"/>
              </a:rPr>
              <a:t>blood clots</a:t>
            </a:r>
            <a:endParaRPr lang="en-IN" dirty="0"/>
          </a:p>
          <a:p>
            <a:r>
              <a:rPr lang="en-IN" dirty="0">
                <a:hlinkClick r:id="rId4"/>
              </a:rPr>
              <a:t>liver disease</a:t>
            </a:r>
            <a:endParaRPr lang="en-IN" dirty="0"/>
          </a:p>
          <a:p>
            <a:r>
              <a:rPr lang="en-IN" dirty="0"/>
              <a:t>bone disease</a:t>
            </a:r>
          </a:p>
          <a:p>
            <a:r>
              <a:rPr lang="en-IN" dirty="0"/>
              <a:t>It’s essential to maintain clean tubing, needleless access ports, catheters, and other equipment to minimize these risks</a:t>
            </a:r>
          </a:p>
        </p:txBody>
      </p:sp>
      <p:sp>
        <p:nvSpPr>
          <p:cNvPr id="5" name="Title 4"/>
          <p:cNvSpPr>
            <a:spLocks noGrp="1"/>
          </p:cNvSpPr>
          <p:nvPr>
            <p:ph type="title"/>
          </p:nvPr>
        </p:nvSpPr>
        <p:spPr/>
        <p:txBody>
          <a:bodyPr/>
          <a:lstStyle/>
          <a:p>
            <a:r>
              <a:rPr lang="en-US" b="1" i="1" dirty="0" err="1"/>
              <a:t>Parenteral</a:t>
            </a:r>
            <a:r>
              <a:rPr lang="en-US" b="1" i="1" dirty="0"/>
              <a:t> Feeding</a:t>
            </a:r>
            <a:endParaRPr lang="en-IN"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81000" y="2667000"/>
            <a:ext cx="7467600" cy="3581400"/>
          </a:xfrm>
        </p:spPr>
        <p:txBody>
          <a:bodyPr>
            <a:normAutofit fontScale="92500"/>
          </a:bodyPr>
          <a:lstStyle/>
          <a:p>
            <a:pPr algn="just">
              <a:buNone/>
            </a:pPr>
            <a:r>
              <a:rPr lang="en-IN" sz="3200" dirty="0"/>
              <a:t>Diet therapy means the use of diet (food &amp; drink) not only in the care of the sick, but also in the prevention of disease &amp; the maintenance of the health.</a:t>
            </a:r>
          </a:p>
        </p:txBody>
      </p:sp>
      <p:sp>
        <p:nvSpPr>
          <p:cNvPr id="5" name="Title 4"/>
          <p:cNvSpPr>
            <a:spLocks noGrp="1"/>
          </p:cNvSpPr>
          <p:nvPr>
            <p:ph type="title"/>
          </p:nvPr>
        </p:nvSpPr>
        <p:spPr/>
        <p:txBody>
          <a:bodyPr>
            <a:normAutofit/>
          </a:bodyPr>
          <a:lstStyle/>
          <a:p>
            <a:r>
              <a:rPr lang="en-IN" sz="6600" b="1" dirty="0">
                <a:solidFill>
                  <a:schemeClr val="tx1"/>
                </a:solidFill>
              </a:rPr>
              <a:t>DIET THERAPY</a:t>
            </a:r>
          </a:p>
        </p:txBody>
      </p:sp>
      <p:pic>
        <p:nvPicPr>
          <p:cNvPr id="3075" name="Picture 3" descr="C:\Users\Bidyut Nath\Desktop\santu\Medical-Nutrition-Market-1024x687.jpg"/>
          <p:cNvPicPr>
            <a:picLocks noChangeAspect="1" noChangeArrowheads="1"/>
          </p:cNvPicPr>
          <p:nvPr/>
        </p:nvPicPr>
        <p:blipFill>
          <a:blip r:embed="rId2" cstate="print"/>
          <a:srcRect/>
          <a:stretch>
            <a:fillRect/>
          </a:stretch>
        </p:blipFill>
        <p:spPr bwMode="auto">
          <a:xfrm>
            <a:off x="8068467" y="3016250"/>
            <a:ext cx="3729178" cy="2501900"/>
          </a:xfrm>
          <a:prstGeom prst="rect">
            <a:avLst/>
          </a:prstGeom>
        </p:spPr>
        <p:style>
          <a:lnRef idx="1">
            <a:schemeClr val="dk1"/>
          </a:lnRef>
          <a:fillRef idx="3">
            <a:schemeClr val="dk1"/>
          </a:fillRef>
          <a:effectRef idx="2">
            <a:schemeClr val="dk1"/>
          </a:effectRef>
          <a:fontRef idx="minor">
            <a:schemeClr val="lt1"/>
          </a:fontRef>
        </p:style>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idyut Nath\Desktop\santu\Difference-Between-TPN-and-Tube-Feeding-Tabular-Form.jpg"/>
          <p:cNvPicPr>
            <a:picLocks noGrp="1" noChangeAspect="1" noChangeArrowheads="1"/>
          </p:cNvPicPr>
          <p:nvPr>
            <p:ph sz="quarter" idx="4294967295"/>
          </p:nvPr>
        </p:nvPicPr>
        <p:blipFill>
          <a:blip r:embed="rId2" cstate="print"/>
          <a:srcRect/>
          <a:stretch>
            <a:fillRect/>
          </a:stretch>
        </p:blipFill>
        <p:spPr bwMode="auto">
          <a:xfrm>
            <a:off x="381000" y="228600"/>
            <a:ext cx="11353800" cy="6096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609600"/>
            <a:ext cx="914400" cy="5791200"/>
          </a:xfrm>
        </p:spPr>
        <p:txBody>
          <a:bodyPr vert="wordArtVert"/>
          <a:lstStyle/>
          <a:p>
            <a:pPr algn="ctr"/>
            <a:r>
              <a:rPr lang="en-IN" sz="3600" u="sng" dirty="0">
                <a:solidFill>
                  <a:srgbClr val="FF0000"/>
                </a:solidFill>
                <a:effectLst>
                  <a:outerShdw blurRad="38100" dist="38100" dir="2700000" algn="tl">
                    <a:srgbClr val="000000">
                      <a:alpha val="43137"/>
                    </a:srgbClr>
                  </a:outerShdw>
                </a:effectLst>
              </a:rPr>
              <a:t>DIETITIAN</a:t>
            </a:r>
          </a:p>
        </p:txBody>
      </p:sp>
      <p:pic>
        <p:nvPicPr>
          <p:cNvPr id="7" name="Picture 2" descr="C:\Users\Bidyut Nath\Desktop\santu\stock-vector-little-dietitian-with-food-pyramid-184968176.jpg"/>
          <p:cNvPicPr>
            <a:picLocks noGrp="1" noChangeAspect="1" noChangeArrowheads="1"/>
          </p:cNvPicPr>
          <p:nvPr>
            <p:ph sz="quarter" idx="1"/>
          </p:nvPr>
        </p:nvPicPr>
        <p:blipFill>
          <a:blip r:embed="rId2" cstate="print"/>
          <a:srcRect b="6909"/>
          <a:stretch>
            <a:fillRect/>
          </a:stretch>
        </p:blipFill>
        <p:spPr bwMode="auto">
          <a:xfrm>
            <a:off x="4800600" y="609601"/>
            <a:ext cx="5181600" cy="567690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DIETITIAN</a:t>
            </a:r>
            <a:endParaRPr lang="en-IN" dirty="0"/>
          </a:p>
        </p:txBody>
      </p:sp>
      <p:sp>
        <p:nvSpPr>
          <p:cNvPr id="3" name="Content Placeholder 2"/>
          <p:cNvSpPr>
            <a:spLocks noGrp="1"/>
          </p:cNvSpPr>
          <p:nvPr>
            <p:ph sz="half" idx="1"/>
          </p:nvPr>
        </p:nvSpPr>
        <p:spPr>
          <a:xfrm>
            <a:off x="304800" y="1371600"/>
            <a:ext cx="5559552" cy="4953000"/>
          </a:xfrm>
        </p:spPr>
        <p:txBody>
          <a:bodyPr>
            <a:noAutofit/>
          </a:bodyPr>
          <a:lstStyle/>
          <a:p>
            <a:pPr algn="just"/>
            <a:r>
              <a:rPr lang="en-IN" sz="1800" dirty="0"/>
              <a:t>A </a:t>
            </a:r>
            <a:r>
              <a:rPr lang="en-IN" sz="1800" b="1" dirty="0" err="1"/>
              <a:t>Dietitian</a:t>
            </a:r>
            <a:r>
              <a:rPr lang="en-IN" sz="1800" dirty="0"/>
              <a:t> (or </a:t>
            </a:r>
            <a:r>
              <a:rPr lang="en-IN" sz="1800" b="1" dirty="0"/>
              <a:t>Dietician</a:t>
            </a:r>
            <a:r>
              <a:rPr lang="en-IN" sz="1800" dirty="0"/>
              <a:t>) is an expert in </a:t>
            </a:r>
            <a:r>
              <a:rPr lang="en-IN" sz="1800" b="1" dirty="0"/>
              <a:t>dietetics</a:t>
            </a:r>
            <a:r>
              <a:rPr lang="en-IN" sz="1800" dirty="0"/>
              <a:t>; that is, </a:t>
            </a:r>
            <a:r>
              <a:rPr lang="en-IN" sz="1800" dirty="0">
                <a:hlinkClick r:id="rId2" tooltip="Human nutrition"/>
              </a:rPr>
              <a:t>human nutrition</a:t>
            </a:r>
            <a:r>
              <a:rPr lang="en-IN" sz="1800" dirty="0"/>
              <a:t> and the regulation of </a:t>
            </a:r>
            <a:r>
              <a:rPr lang="en-IN" sz="1800" dirty="0">
                <a:hlinkClick r:id="rId3" tooltip="Diet (nutrition)"/>
              </a:rPr>
              <a:t>diet</a:t>
            </a:r>
            <a:r>
              <a:rPr lang="en-IN" sz="1800" dirty="0"/>
              <a:t>. </a:t>
            </a:r>
          </a:p>
          <a:p>
            <a:pPr algn="just"/>
            <a:r>
              <a:rPr lang="en-IN" sz="1800" dirty="0"/>
              <a:t>A </a:t>
            </a:r>
            <a:r>
              <a:rPr lang="en-IN" sz="1800" dirty="0" err="1"/>
              <a:t>dietitian</a:t>
            </a:r>
            <a:r>
              <a:rPr lang="en-IN" sz="1800" dirty="0"/>
              <a:t> alters their patient's nutrition based upon their medical condition and individual needs. </a:t>
            </a:r>
          </a:p>
          <a:p>
            <a:pPr algn="just"/>
            <a:r>
              <a:rPr lang="en-IN" sz="1800" dirty="0" err="1"/>
              <a:t>Dietitians</a:t>
            </a:r>
            <a:r>
              <a:rPr lang="en-IN" sz="1800" dirty="0"/>
              <a:t> are regulated healthcare professionals licensed to assess, diagnose, and treat nutritional problems.</a:t>
            </a:r>
          </a:p>
          <a:p>
            <a:pPr algn="just"/>
            <a:r>
              <a:rPr lang="en-IN" sz="1600" dirty="0"/>
              <a:t>A registered </a:t>
            </a:r>
            <a:r>
              <a:rPr lang="en-IN" sz="1600" dirty="0" err="1"/>
              <a:t>dietitian</a:t>
            </a:r>
            <a:r>
              <a:rPr lang="en-IN" sz="1600" dirty="0"/>
              <a:t> (RD) or registered </a:t>
            </a:r>
            <a:r>
              <a:rPr lang="en-IN" sz="1600" dirty="0" err="1"/>
              <a:t>dietitian</a:t>
            </a:r>
            <a:r>
              <a:rPr lang="en-IN" sz="1600" dirty="0"/>
              <a:t> nutritionist (RDN) is a </a:t>
            </a:r>
            <a:r>
              <a:rPr lang="en-IN" sz="1600" dirty="0" err="1"/>
              <a:t>dietitian</a:t>
            </a:r>
            <a:r>
              <a:rPr lang="en-IN" sz="1600" dirty="0"/>
              <a:t> who meets all of a set of special academic and professional requirements, including the completion of a bachelor's degree with an accredited nutrition curriculum, an internship at an approved health-care facility, foodservice organization, or community agency, and satisfactory performance on a registration exam.</a:t>
            </a:r>
          </a:p>
        </p:txBody>
      </p:sp>
      <p:pic>
        <p:nvPicPr>
          <p:cNvPr id="4098" name="Picture 2" descr="C:\Users\Bidyut Nath\Desktop\santu\nutritionist-with-diet-food-poster-clipart-vector_csp40384450.jpg"/>
          <p:cNvPicPr>
            <a:picLocks noGrp="1" noChangeAspect="1" noChangeArrowheads="1"/>
          </p:cNvPicPr>
          <p:nvPr>
            <p:ph sz="half" idx="2"/>
          </p:nvPr>
        </p:nvPicPr>
        <p:blipFill>
          <a:blip r:embed="rId4" cstate="print"/>
          <a:srcRect/>
          <a:stretch>
            <a:fillRect/>
          </a:stretch>
        </p:blipFill>
        <p:spPr bwMode="auto">
          <a:xfrm>
            <a:off x="6417014" y="1600201"/>
            <a:ext cx="5364522" cy="457199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idyut Nath\Desktop\santu\dietitians-vs-nutritionists.jpg"/>
          <p:cNvPicPr>
            <a:picLocks noChangeAspect="1" noChangeArrowheads="1"/>
          </p:cNvPicPr>
          <p:nvPr/>
        </p:nvPicPr>
        <p:blipFill>
          <a:blip r:embed="rId2" cstate="print"/>
          <a:srcRect/>
          <a:stretch>
            <a:fillRect/>
          </a:stretch>
        </p:blipFill>
        <p:spPr bwMode="auto">
          <a:xfrm>
            <a:off x="457200" y="304800"/>
            <a:ext cx="11430000" cy="6019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b="1" i="1" dirty="0" err="1"/>
              <a:t>Dietitians</a:t>
            </a:r>
            <a:r>
              <a:rPr lang="en-IN" b="1" i="1" dirty="0"/>
              <a:t> In Practice</a:t>
            </a:r>
          </a:p>
        </p:txBody>
      </p:sp>
      <p:sp>
        <p:nvSpPr>
          <p:cNvPr id="7" name="Content Placeholder 6"/>
          <p:cNvSpPr>
            <a:spLocks noGrp="1"/>
          </p:cNvSpPr>
          <p:nvPr>
            <p:ph sz="quarter" idx="1"/>
          </p:nvPr>
        </p:nvSpPr>
        <p:spPr>
          <a:xfrm>
            <a:off x="304800" y="1527048"/>
            <a:ext cx="11476736" cy="4873752"/>
          </a:xfrm>
        </p:spPr>
        <p:txBody>
          <a:bodyPr anchor="ctr">
            <a:normAutofit fontScale="85000" lnSpcReduction="10000"/>
          </a:bodyPr>
          <a:lstStyle/>
          <a:p>
            <a:pPr algn="just"/>
            <a:r>
              <a:rPr lang="en-IN" sz="2400" b="1" dirty="0"/>
              <a:t>Clinical </a:t>
            </a:r>
            <a:r>
              <a:rPr lang="en-IN" sz="2400" b="1" dirty="0" err="1"/>
              <a:t>dietitians</a:t>
            </a:r>
            <a:r>
              <a:rPr lang="en-IN" sz="2400" dirty="0"/>
              <a:t>- Clinical </a:t>
            </a:r>
            <a:r>
              <a:rPr lang="en-IN" sz="2400" dirty="0" err="1"/>
              <a:t>dietitians</a:t>
            </a:r>
            <a:r>
              <a:rPr lang="en-IN" sz="2400" dirty="0"/>
              <a:t> work in </a:t>
            </a:r>
            <a:r>
              <a:rPr lang="en-IN" sz="2400" dirty="0">
                <a:hlinkClick r:id="rId2" tooltip="Hospital"/>
              </a:rPr>
              <a:t>hospitals</a:t>
            </a:r>
            <a:r>
              <a:rPr lang="en-IN" sz="2400" dirty="0"/>
              <a:t>, outpatient clinics, </a:t>
            </a:r>
            <a:r>
              <a:rPr lang="en-IN" sz="2400" dirty="0">
                <a:hlinkClick r:id="rId3" tooltip="Nursing home"/>
              </a:rPr>
              <a:t>nursing care facilities</a:t>
            </a:r>
            <a:r>
              <a:rPr lang="en-IN" sz="2400" dirty="0"/>
              <a:t> and other health care facilities to provide nutrition therapy to </a:t>
            </a:r>
            <a:r>
              <a:rPr lang="en-IN" sz="2400" dirty="0">
                <a:hlinkClick r:id="rId4" tooltip="Patient"/>
              </a:rPr>
              <a:t>patients</a:t>
            </a:r>
            <a:r>
              <a:rPr lang="en-IN" sz="2400" dirty="0"/>
              <a:t> with a variety of health conditions, and provide dietary consultations to patients and their families. </a:t>
            </a:r>
          </a:p>
          <a:p>
            <a:pPr algn="just"/>
            <a:r>
              <a:rPr lang="en-IN" sz="2400" b="1" dirty="0"/>
              <a:t>Community </a:t>
            </a:r>
            <a:r>
              <a:rPr lang="en-IN" sz="2400" b="1" dirty="0" err="1"/>
              <a:t>dietitians</a:t>
            </a:r>
            <a:r>
              <a:rPr lang="en-IN" sz="2400" dirty="0"/>
              <a:t>- </a:t>
            </a:r>
            <a:r>
              <a:rPr lang="en-IN" sz="2400" dirty="0">
                <a:hlinkClick r:id="rId5" tooltip="Community"/>
              </a:rPr>
              <a:t>Community</a:t>
            </a:r>
            <a:r>
              <a:rPr lang="en-IN" sz="2400" dirty="0"/>
              <a:t> </a:t>
            </a:r>
            <a:r>
              <a:rPr lang="en-IN" sz="2400" dirty="0" err="1"/>
              <a:t>dietitians</a:t>
            </a:r>
            <a:r>
              <a:rPr lang="en-IN" sz="2400" dirty="0"/>
              <a:t> work with wellness programs, </a:t>
            </a:r>
            <a:r>
              <a:rPr lang="en-IN" sz="2400" dirty="0">
                <a:hlinkClick r:id="rId6" tooltip="Public health"/>
              </a:rPr>
              <a:t>public health</a:t>
            </a:r>
            <a:r>
              <a:rPr lang="en-IN" sz="2400" dirty="0"/>
              <a:t> agencies, </a:t>
            </a:r>
            <a:r>
              <a:rPr lang="en-IN" sz="2400" dirty="0">
                <a:hlinkClick r:id="rId7" tooltip="Home care"/>
              </a:rPr>
              <a:t>home care</a:t>
            </a:r>
            <a:r>
              <a:rPr lang="en-IN" sz="2400" dirty="0"/>
              <a:t> agencies, and health maintenance organizations.</a:t>
            </a:r>
          </a:p>
          <a:p>
            <a:pPr algn="just"/>
            <a:r>
              <a:rPr lang="en-IN" sz="2400" b="1" dirty="0"/>
              <a:t>Food Service </a:t>
            </a:r>
            <a:r>
              <a:rPr lang="en-IN" sz="2400" b="1" dirty="0" err="1"/>
              <a:t>dietitians</a:t>
            </a:r>
            <a:r>
              <a:rPr lang="en-IN" sz="2400" dirty="0"/>
              <a:t>- </a:t>
            </a:r>
            <a:r>
              <a:rPr lang="en-IN" sz="2400" dirty="0">
                <a:hlinkClick r:id="rId8" tooltip="Foodservice"/>
              </a:rPr>
              <a:t>Foodservice</a:t>
            </a:r>
            <a:r>
              <a:rPr lang="en-IN" sz="2400" dirty="0"/>
              <a:t> </a:t>
            </a:r>
            <a:r>
              <a:rPr lang="en-IN" sz="2400" dirty="0" err="1"/>
              <a:t>dietitians</a:t>
            </a:r>
            <a:r>
              <a:rPr lang="en-IN" sz="2400" dirty="0"/>
              <a:t> or managers are responsible for large-scale food planning and service. They coordinate, assess and plan food service processes in </a:t>
            </a:r>
            <a:r>
              <a:rPr lang="en-IN" sz="2400" dirty="0">
                <a:hlinkClick r:id="rId9" tooltip="Health care"/>
              </a:rPr>
              <a:t>health care</a:t>
            </a:r>
            <a:r>
              <a:rPr lang="en-IN" sz="2400" dirty="0"/>
              <a:t> facilities, </a:t>
            </a:r>
            <a:r>
              <a:rPr lang="en-IN" sz="2400" dirty="0">
                <a:hlinkClick r:id="rId10" tooltip="School"/>
              </a:rPr>
              <a:t>school</a:t>
            </a:r>
            <a:r>
              <a:rPr lang="en-IN" sz="2400" dirty="0"/>
              <a:t> food-service programs, </a:t>
            </a:r>
            <a:r>
              <a:rPr lang="en-IN" sz="2400" dirty="0">
                <a:hlinkClick r:id="rId11" tooltip="Prison"/>
              </a:rPr>
              <a:t>prisons</a:t>
            </a:r>
            <a:r>
              <a:rPr lang="en-IN" sz="2400" dirty="0"/>
              <a:t>, </a:t>
            </a:r>
            <a:r>
              <a:rPr lang="en-IN" sz="2400" dirty="0">
                <a:hlinkClick r:id="rId12" tooltip="Restaurant"/>
              </a:rPr>
              <a:t>restaurants</a:t>
            </a:r>
            <a:r>
              <a:rPr lang="en-IN" sz="2400" dirty="0"/>
              <a:t>, and company </a:t>
            </a:r>
            <a:r>
              <a:rPr lang="en-IN" sz="2400" dirty="0">
                <a:hlinkClick r:id="rId13" tooltip="Cafeteria"/>
              </a:rPr>
              <a:t>cafeterias</a:t>
            </a:r>
            <a:r>
              <a:rPr lang="en-IN" sz="2400" dirty="0"/>
              <a:t>.</a:t>
            </a:r>
          </a:p>
          <a:p>
            <a:pPr algn="just"/>
            <a:r>
              <a:rPr lang="en-IN" sz="2400" b="1" dirty="0" err="1"/>
              <a:t>Gerontological</a:t>
            </a:r>
            <a:r>
              <a:rPr lang="en-IN" sz="2400" b="1" dirty="0"/>
              <a:t> </a:t>
            </a:r>
            <a:r>
              <a:rPr lang="en-IN" sz="2400" b="1" dirty="0" err="1"/>
              <a:t>dietitians</a:t>
            </a:r>
            <a:r>
              <a:rPr lang="en-IN" sz="2400" dirty="0"/>
              <a:t>- </a:t>
            </a:r>
            <a:r>
              <a:rPr lang="en-IN" sz="2400" dirty="0" err="1">
                <a:hlinkClick r:id="rId14" tooltip="Gerontology"/>
              </a:rPr>
              <a:t>Gerontological</a:t>
            </a:r>
            <a:r>
              <a:rPr lang="en-IN" sz="2400" dirty="0"/>
              <a:t> </a:t>
            </a:r>
            <a:r>
              <a:rPr lang="en-IN" sz="2400" dirty="0" err="1"/>
              <a:t>dietitians</a:t>
            </a:r>
            <a:r>
              <a:rPr lang="en-IN" sz="2400" dirty="0"/>
              <a:t> are specialists in nutrition and aging. They work in </a:t>
            </a:r>
            <a:r>
              <a:rPr lang="en-IN" sz="2400" dirty="0">
                <a:hlinkClick r:id="rId15" tooltip="Nursing homes"/>
              </a:rPr>
              <a:t>nursing homes</a:t>
            </a:r>
            <a:r>
              <a:rPr lang="en-IN" sz="2400" dirty="0"/>
              <a:t>, community-based aged care agencies, government agencies in aging policy, and in higher education in the field of </a:t>
            </a:r>
            <a:r>
              <a:rPr lang="en-IN" sz="2400" dirty="0">
                <a:hlinkClick r:id="rId14" tooltip="Gerontology"/>
              </a:rPr>
              <a:t>gerontology</a:t>
            </a:r>
            <a:r>
              <a:rPr lang="en-IN" sz="2400" dirty="0"/>
              <a:t> (the study of aging)</a:t>
            </a:r>
          </a:p>
          <a:p>
            <a:pPr algn="just"/>
            <a:r>
              <a:rPr lang="en-IN" sz="2400" b="1" dirty="0"/>
              <a:t>Neonatal </a:t>
            </a:r>
            <a:r>
              <a:rPr lang="en-IN" sz="2400" b="1" dirty="0" err="1"/>
              <a:t>dietitians</a:t>
            </a:r>
            <a:r>
              <a:rPr lang="en-IN" sz="2400" dirty="0"/>
              <a:t>- Neonatal </a:t>
            </a:r>
            <a:r>
              <a:rPr lang="en-IN" sz="2400" dirty="0" err="1"/>
              <a:t>dietitians</a:t>
            </a:r>
            <a:r>
              <a:rPr lang="en-IN" sz="2400" dirty="0"/>
              <a:t> provide individualized medical nutrition therapy for critically ill premature newborns. They are considered a part of the Neonatal Intensive Care Unit's medical team.</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err="1"/>
              <a:t>Dietitians</a:t>
            </a:r>
            <a:r>
              <a:rPr lang="en-IN" b="1" i="1" dirty="0"/>
              <a:t> In Practice</a:t>
            </a:r>
            <a:endParaRPr lang="en-IN" dirty="0"/>
          </a:p>
        </p:txBody>
      </p:sp>
      <p:sp>
        <p:nvSpPr>
          <p:cNvPr id="3" name="Content Placeholder 2"/>
          <p:cNvSpPr>
            <a:spLocks noGrp="1"/>
          </p:cNvSpPr>
          <p:nvPr>
            <p:ph sz="quarter" idx="1"/>
          </p:nvPr>
        </p:nvSpPr>
        <p:spPr>
          <a:xfrm>
            <a:off x="402336" y="1371600"/>
            <a:ext cx="11484864" cy="4572000"/>
          </a:xfrm>
        </p:spPr>
        <p:txBody>
          <a:bodyPr>
            <a:noAutofit/>
          </a:bodyPr>
          <a:lstStyle/>
          <a:p>
            <a:pPr algn="just"/>
            <a:r>
              <a:rPr lang="en-IN" sz="2000" b="1" dirty="0" err="1"/>
              <a:t>Pediatric</a:t>
            </a:r>
            <a:r>
              <a:rPr lang="en-IN" sz="2000" b="1" dirty="0"/>
              <a:t> </a:t>
            </a:r>
            <a:r>
              <a:rPr lang="en-IN" sz="2000" b="1" dirty="0" err="1"/>
              <a:t>dietitians</a:t>
            </a:r>
            <a:r>
              <a:rPr lang="en-IN" sz="2000" dirty="0"/>
              <a:t>- </a:t>
            </a:r>
            <a:r>
              <a:rPr lang="en-IN" sz="2000" dirty="0" err="1"/>
              <a:t>Pediatric</a:t>
            </a:r>
            <a:r>
              <a:rPr lang="en-IN" sz="2000" dirty="0"/>
              <a:t> </a:t>
            </a:r>
            <a:r>
              <a:rPr lang="en-IN" sz="2000" dirty="0" err="1"/>
              <a:t>dietitians</a:t>
            </a:r>
            <a:r>
              <a:rPr lang="en-IN" sz="2000" dirty="0"/>
              <a:t> provide nutrition and health advice for infants, children, and adolescents. They focus on early nutritional needs, and often work closely with doctors, </a:t>
            </a:r>
            <a:r>
              <a:rPr lang="en-IN" sz="2000" dirty="0">
                <a:hlinkClick r:id="rId2" tooltip="School health services"/>
              </a:rPr>
              <a:t>school health services</a:t>
            </a:r>
            <a:r>
              <a:rPr lang="en-IN" sz="2000" dirty="0"/>
              <a:t>, clinics, hospitals and government agencies.</a:t>
            </a:r>
          </a:p>
          <a:p>
            <a:pPr algn="just"/>
            <a:r>
              <a:rPr lang="en-IN" sz="2000" b="1" dirty="0"/>
              <a:t>Research </a:t>
            </a:r>
            <a:r>
              <a:rPr lang="en-IN" sz="2000" b="1" dirty="0" err="1"/>
              <a:t>dietitians</a:t>
            </a:r>
            <a:r>
              <a:rPr lang="en-IN" sz="2000" dirty="0"/>
              <a:t>- </a:t>
            </a:r>
            <a:r>
              <a:rPr lang="en-IN" sz="2000" dirty="0">
                <a:hlinkClick r:id="rId3" tooltip="Research"/>
              </a:rPr>
              <a:t>Research</a:t>
            </a:r>
            <a:r>
              <a:rPr lang="en-IN" sz="2000" dirty="0"/>
              <a:t> </a:t>
            </a:r>
            <a:r>
              <a:rPr lang="en-IN" sz="2000" dirty="0" err="1"/>
              <a:t>dietitians</a:t>
            </a:r>
            <a:r>
              <a:rPr lang="en-IN" sz="2000" dirty="0"/>
              <a:t> may focus on </a:t>
            </a:r>
            <a:r>
              <a:rPr lang="en-IN" sz="2000" dirty="0">
                <a:hlinkClick r:id="rId4" tooltip="Social sciences"/>
              </a:rPr>
              <a:t>social sciences</a:t>
            </a:r>
            <a:r>
              <a:rPr lang="en-IN" sz="2000" dirty="0"/>
              <a:t> or </a:t>
            </a:r>
            <a:r>
              <a:rPr lang="en-IN" sz="2000" dirty="0">
                <a:hlinkClick r:id="rId5" tooltip="Health services research"/>
              </a:rPr>
              <a:t>health services research</a:t>
            </a:r>
            <a:r>
              <a:rPr lang="en-IN" sz="2000" dirty="0"/>
              <a:t>, for example, investigate the impact of </a:t>
            </a:r>
            <a:r>
              <a:rPr lang="en-IN" sz="2000" dirty="0">
                <a:hlinkClick r:id="rId6" tooltip="Health policy"/>
              </a:rPr>
              <a:t>health policies</a:t>
            </a:r>
            <a:r>
              <a:rPr lang="en-IN" sz="2000" dirty="0"/>
              <a:t> or </a:t>
            </a:r>
            <a:r>
              <a:rPr lang="en-IN" sz="2000" dirty="0">
                <a:hlinkClick r:id="rId7" tooltip="Behavior change (public health)"/>
              </a:rPr>
              <a:t>behaviour change</a:t>
            </a:r>
            <a:r>
              <a:rPr lang="en-IN" sz="2000" dirty="0"/>
              <a:t>, or evaluate program effectiveness.</a:t>
            </a:r>
          </a:p>
          <a:p>
            <a:pPr algn="just"/>
            <a:r>
              <a:rPr lang="en-IN" sz="2000" b="1" dirty="0"/>
              <a:t>Administrative </a:t>
            </a:r>
            <a:r>
              <a:rPr lang="en-IN" sz="2000" b="1" dirty="0" err="1"/>
              <a:t>dietitians</a:t>
            </a:r>
            <a:r>
              <a:rPr lang="en-IN" sz="2000" dirty="0"/>
              <a:t>-</a:t>
            </a:r>
            <a:r>
              <a:rPr lang="en-IN" sz="2000" dirty="0">
                <a:hlinkClick r:id="rId8" tooltip="Administration (business)"/>
              </a:rPr>
              <a:t>Administrative</a:t>
            </a:r>
            <a:r>
              <a:rPr lang="en-IN" sz="2000" dirty="0"/>
              <a:t> or </a:t>
            </a:r>
            <a:r>
              <a:rPr lang="en-IN" sz="2000" dirty="0">
                <a:hlinkClick r:id="rId9" tooltip="Management"/>
              </a:rPr>
              <a:t>management</a:t>
            </a:r>
            <a:r>
              <a:rPr lang="en-IN" sz="2000" dirty="0"/>
              <a:t> </a:t>
            </a:r>
            <a:r>
              <a:rPr lang="en-IN" sz="2000" dirty="0" err="1"/>
              <a:t>dietitians</a:t>
            </a:r>
            <a:r>
              <a:rPr lang="en-IN" sz="2000" dirty="0"/>
              <a:t> oversee and direct all aspects of clinical dietetics service, food policy and/or large-scale meal service operations in hospitals, government agencies, company cafeterias, prisons, and schools. They recruit, train and supervise employees of dietetics departments including </a:t>
            </a:r>
            <a:r>
              <a:rPr lang="en-IN" sz="2000" dirty="0" err="1"/>
              <a:t>dietitians</a:t>
            </a:r>
            <a:r>
              <a:rPr lang="en-IN" sz="2000" dirty="0"/>
              <a:t> and other personnel.</a:t>
            </a:r>
          </a:p>
          <a:p>
            <a:pPr algn="just"/>
            <a:r>
              <a:rPr lang="en-IN" sz="2000" b="1" dirty="0"/>
              <a:t>Business </a:t>
            </a:r>
            <a:r>
              <a:rPr lang="en-IN" sz="2000" b="1" dirty="0" err="1"/>
              <a:t>dietitians</a:t>
            </a:r>
            <a:r>
              <a:rPr lang="en-IN" sz="2000" dirty="0"/>
              <a:t>- </a:t>
            </a:r>
            <a:r>
              <a:rPr lang="en-IN" sz="2000" dirty="0">
                <a:hlinkClick r:id="rId10" tooltip="Business"/>
              </a:rPr>
              <a:t>Business</a:t>
            </a:r>
            <a:r>
              <a:rPr lang="en-IN" sz="2000" dirty="0"/>
              <a:t> </a:t>
            </a:r>
            <a:r>
              <a:rPr lang="en-IN" sz="2000" dirty="0" err="1"/>
              <a:t>dietitians</a:t>
            </a:r>
            <a:r>
              <a:rPr lang="en-IN" sz="2000" dirty="0"/>
              <a:t> serve as resource people in food and nutrition through business, marketing and communications. </a:t>
            </a:r>
            <a:r>
              <a:rPr lang="en-IN" sz="2000" dirty="0" err="1"/>
              <a:t>Dietitians</a:t>
            </a:r>
            <a:r>
              <a:rPr lang="en-IN" sz="2000" dirty="0"/>
              <a:t>' expertise in nutrition is often solicited in the </a:t>
            </a:r>
            <a:r>
              <a:rPr lang="en-IN" sz="2000" dirty="0">
                <a:hlinkClick r:id="rId11" tooltip="Mass media"/>
              </a:rPr>
              <a:t>media</a:t>
            </a:r>
            <a:r>
              <a:rPr lang="en-IN" sz="2000" dirty="0"/>
              <a:t>.</a:t>
            </a:r>
          </a:p>
          <a:p>
            <a:pPr algn="just"/>
            <a:r>
              <a:rPr lang="en-IN" sz="2000" b="1" dirty="0"/>
              <a:t>Consultant </a:t>
            </a:r>
            <a:r>
              <a:rPr lang="en-IN" sz="2000" b="1" dirty="0" err="1"/>
              <a:t>dietitians</a:t>
            </a:r>
            <a:r>
              <a:rPr lang="en-IN" sz="2000" dirty="0"/>
              <a:t>- </a:t>
            </a:r>
            <a:r>
              <a:rPr lang="en-IN" sz="2000" dirty="0">
                <a:hlinkClick r:id="rId12" tooltip="Consultant"/>
              </a:rPr>
              <a:t>Consultant</a:t>
            </a:r>
            <a:r>
              <a:rPr lang="en-IN" sz="2000" dirty="0"/>
              <a:t> </a:t>
            </a:r>
            <a:r>
              <a:rPr lang="en-IN" sz="2000" dirty="0" err="1"/>
              <a:t>dietitians</a:t>
            </a:r>
            <a:r>
              <a:rPr lang="en-IN" sz="2000" dirty="0"/>
              <a:t> are those who are in </a:t>
            </a:r>
            <a:r>
              <a:rPr lang="en-IN" sz="2000" dirty="0">
                <a:hlinkClick r:id="rId13" tooltip="Medical practice"/>
              </a:rPr>
              <a:t>private practice</a:t>
            </a:r>
            <a:r>
              <a:rPr lang="en-IN" sz="2000" dirty="0"/>
              <a:t> or practice on a contractual basis with health care facilities or corporations, such as used in Australia, Canada and the United States.</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i="1" dirty="0"/>
              <a:t>Role of </a:t>
            </a:r>
            <a:r>
              <a:rPr lang="en-IN" b="1" i="1" dirty="0" err="1"/>
              <a:t>Dietitian</a:t>
            </a:r>
            <a:r>
              <a:rPr lang="en-IN" b="1" i="1" dirty="0"/>
              <a:t> in Nutrition Care</a:t>
            </a:r>
          </a:p>
        </p:txBody>
      </p:sp>
      <p:sp>
        <p:nvSpPr>
          <p:cNvPr id="3" name="Content Placeholder 2"/>
          <p:cNvSpPr>
            <a:spLocks noGrp="1"/>
          </p:cNvSpPr>
          <p:nvPr>
            <p:ph sz="half" idx="1"/>
          </p:nvPr>
        </p:nvSpPr>
        <p:spPr>
          <a:xfrm>
            <a:off x="304800" y="1371600"/>
            <a:ext cx="5617464" cy="5105400"/>
          </a:xfrm>
        </p:spPr>
        <p:txBody>
          <a:bodyPr>
            <a:noAutofit/>
          </a:bodyPr>
          <a:lstStyle/>
          <a:p>
            <a:pPr algn="just"/>
            <a:r>
              <a:rPr lang="en-IN" sz="1800" dirty="0" err="1">
                <a:latin typeface="Times New Roman" pitchFamily="18" charset="0"/>
                <a:cs typeface="Times New Roman" pitchFamily="18" charset="0"/>
              </a:rPr>
              <a:t>Dietitian</a:t>
            </a:r>
            <a:r>
              <a:rPr lang="en-IN" sz="1800" dirty="0">
                <a:latin typeface="Times New Roman" pitchFamily="18" charset="0"/>
                <a:cs typeface="Times New Roman" pitchFamily="18" charset="0"/>
              </a:rPr>
              <a:t> you know is an expert in dietetics, dealing with human nutritional care. A </a:t>
            </a:r>
            <a:r>
              <a:rPr lang="en-IN" sz="1800" dirty="0" err="1">
                <a:latin typeface="Times New Roman" pitchFamily="18" charset="0"/>
                <a:cs typeface="Times New Roman" pitchFamily="18" charset="0"/>
              </a:rPr>
              <a:t>dietitian</a:t>
            </a:r>
            <a:r>
              <a:rPr lang="en-IN" sz="1800" dirty="0">
                <a:latin typeface="Times New Roman" pitchFamily="18" charset="0"/>
                <a:cs typeface="Times New Roman" pitchFamily="18" charset="0"/>
              </a:rPr>
              <a:t> apply the science and principals of human nutrition to help people understand the relationship between food and health and make appropriate dietary choices to attain and maintain health and to prevent and treat illness and disease.</a:t>
            </a:r>
          </a:p>
          <a:p>
            <a:pPr algn="just"/>
            <a:r>
              <a:rPr lang="en-IN" sz="1800" dirty="0" err="1">
                <a:latin typeface="Times New Roman" pitchFamily="18" charset="0"/>
                <a:cs typeface="Times New Roman" pitchFamily="18" charset="0"/>
              </a:rPr>
              <a:t>Dietitians</a:t>
            </a:r>
            <a:r>
              <a:rPr lang="en-IN" sz="1800" dirty="0">
                <a:latin typeface="Times New Roman" pitchFamily="18" charset="0"/>
                <a:cs typeface="Times New Roman" pitchFamily="18" charset="0"/>
              </a:rPr>
              <a:t> work in a wide variety of roles in, for example, a clinical, public health or community, food service, administrative, freelance/ consultancy, research or teaching capacity. </a:t>
            </a:r>
          </a:p>
          <a:p>
            <a:pPr algn="just"/>
            <a:r>
              <a:rPr lang="en-IN" sz="1800" dirty="0">
                <a:latin typeface="Times New Roman" pitchFamily="18" charset="0"/>
                <a:cs typeface="Times New Roman" pitchFamily="18" charset="0"/>
              </a:rPr>
              <a:t>However, you will find that majority of </a:t>
            </a:r>
            <a:r>
              <a:rPr lang="en-IN" sz="1800" dirty="0" err="1">
                <a:latin typeface="Times New Roman" pitchFamily="18" charset="0"/>
                <a:cs typeface="Times New Roman" pitchFamily="18" charset="0"/>
              </a:rPr>
              <a:t>dietitians</a:t>
            </a:r>
            <a:r>
              <a:rPr lang="en-IN" sz="1800" dirty="0">
                <a:latin typeface="Times New Roman" pitchFamily="18" charset="0"/>
                <a:cs typeface="Times New Roman" pitchFamily="18" charset="0"/>
              </a:rPr>
              <a:t> are clinical </a:t>
            </a:r>
            <a:r>
              <a:rPr lang="en-IN" sz="1800" dirty="0" err="1">
                <a:latin typeface="Times New Roman" pitchFamily="18" charset="0"/>
                <a:cs typeface="Times New Roman" pitchFamily="18" charset="0"/>
              </a:rPr>
              <a:t>dietitians</a:t>
            </a:r>
            <a:r>
              <a:rPr lang="en-IN" sz="1800" dirty="0">
                <a:latin typeface="Times New Roman" pitchFamily="18" charset="0"/>
                <a:cs typeface="Times New Roman" pitchFamily="18" charset="0"/>
              </a:rPr>
              <a:t> working in hospitals, nursing homes and other health care facilities or specialized institutes/units to provide nutritional care to patients with a variety of health conditions, and provide dietary consultations to patients and their families.</a:t>
            </a:r>
          </a:p>
        </p:txBody>
      </p:sp>
      <p:sp>
        <p:nvSpPr>
          <p:cNvPr id="4" name="Content Placeholder 3"/>
          <p:cNvSpPr>
            <a:spLocks noGrp="1"/>
          </p:cNvSpPr>
          <p:nvPr>
            <p:ph sz="half" idx="2"/>
          </p:nvPr>
        </p:nvSpPr>
        <p:spPr>
          <a:xfrm>
            <a:off x="6172200" y="914400"/>
            <a:ext cx="5715000" cy="5029200"/>
          </a:xfrm>
        </p:spPr>
        <p:txBody>
          <a:bodyPr>
            <a:noAutofit/>
          </a:bodyPr>
          <a:lstStyle/>
          <a:p>
            <a:pPr algn="just"/>
            <a:r>
              <a:rPr lang="en-IN" sz="1600" b="1" dirty="0">
                <a:solidFill>
                  <a:srgbClr val="FF0000"/>
                </a:solidFill>
                <a:latin typeface="Times New Roman" pitchFamily="18" charset="0"/>
                <a:cs typeface="Times New Roman" pitchFamily="18" charset="0"/>
              </a:rPr>
              <a:t>The activities most likely to be undertaken by the clinical </a:t>
            </a:r>
            <a:r>
              <a:rPr lang="en-IN" sz="1600" b="1" dirty="0" err="1">
                <a:solidFill>
                  <a:srgbClr val="FF0000"/>
                </a:solidFill>
                <a:latin typeface="Times New Roman" pitchFamily="18" charset="0"/>
                <a:cs typeface="Times New Roman" pitchFamily="18" charset="0"/>
              </a:rPr>
              <a:t>dietitians</a:t>
            </a:r>
            <a:r>
              <a:rPr lang="en-IN" sz="1600" b="1" dirty="0">
                <a:solidFill>
                  <a:srgbClr val="FF0000"/>
                </a:solidFill>
                <a:latin typeface="Times New Roman" pitchFamily="18" charset="0"/>
                <a:cs typeface="Times New Roman" pitchFamily="18" charset="0"/>
              </a:rPr>
              <a:t> would include:</a:t>
            </a:r>
          </a:p>
          <a:p>
            <a:pPr algn="just"/>
            <a:r>
              <a:rPr lang="en-IN" sz="1400" dirty="0">
                <a:latin typeface="Times New Roman" pitchFamily="18" charset="0"/>
                <a:cs typeface="Times New Roman" pitchFamily="18" charset="0"/>
              </a:rPr>
              <a:t> Collecting, organizing and assessing data relating to health and nutritional status of</a:t>
            </a:r>
          </a:p>
          <a:p>
            <a:pPr algn="just"/>
            <a:r>
              <a:rPr lang="en-IN" sz="1400" dirty="0">
                <a:latin typeface="Times New Roman" pitchFamily="18" charset="0"/>
                <a:cs typeface="Times New Roman" pitchFamily="18" charset="0"/>
              </a:rPr>
              <a:t>individuals, groups and communities,</a:t>
            </a:r>
          </a:p>
          <a:p>
            <a:pPr algn="just"/>
            <a:r>
              <a:rPr lang="en-IN" sz="1400" dirty="0">
                <a:latin typeface="Times New Roman" pitchFamily="18" charset="0"/>
                <a:cs typeface="Times New Roman" pitchFamily="18" charset="0"/>
              </a:rPr>
              <a:t> Review and analyze patients nutritional needs and goals to make appropriate dietary</a:t>
            </a:r>
          </a:p>
          <a:p>
            <a:pPr algn="just"/>
            <a:r>
              <a:rPr lang="en-IN" sz="1400" dirty="0">
                <a:latin typeface="Times New Roman" pitchFamily="18" charset="0"/>
                <a:cs typeface="Times New Roman" pitchFamily="18" charset="0"/>
              </a:rPr>
              <a:t>recommendations,</a:t>
            </a:r>
          </a:p>
          <a:p>
            <a:pPr algn="just"/>
            <a:r>
              <a:rPr lang="en-IN" sz="1400" dirty="0">
                <a:latin typeface="Times New Roman" pitchFamily="18" charset="0"/>
                <a:cs typeface="Times New Roman" pitchFamily="18" charset="0"/>
              </a:rPr>
              <a:t> Develop and implement nutrition care plans and monitor, follow up and evaluate these plans</a:t>
            </a:r>
          </a:p>
          <a:p>
            <a:pPr algn="just"/>
            <a:r>
              <a:rPr lang="en-IN" sz="1400" dirty="0">
                <a:latin typeface="Times New Roman" pitchFamily="18" charset="0"/>
                <a:cs typeface="Times New Roman" pitchFamily="18" charset="0"/>
              </a:rPr>
              <a:t>and take corrective measures wherever required,</a:t>
            </a:r>
          </a:p>
          <a:p>
            <a:pPr algn="just"/>
            <a:r>
              <a:rPr lang="en-IN" sz="1400" dirty="0">
                <a:latin typeface="Times New Roman" pitchFamily="18" charset="0"/>
                <a:cs typeface="Times New Roman" pitchFamily="18" charset="0"/>
              </a:rPr>
              <a:t> Calculate nutritional value of food/meals planned,</a:t>
            </a:r>
          </a:p>
          <a:p>
            <a:pPr algn="just"/>
            <a:r>
              <a:rPr lang="en-IN" sz="1400" dirty="0">
                <a:latin typeface="Times New Roman" pitchFamily="18" charset="0"/>
                <a:cs typeface="Times New Roman" pitchFamily="18" charset="0"/>
              </a:rPr>
              <a:t> Prescribe therapeutic diets and special nutrition support and feeding regimens,</a:t>
            </a:r>
          </a:p>
          <a:p>
            <a:pPr algn="just"/>
            <a:r>
              <a:rPr lang="en-IN" sz="1400" dirty="0">
                <a:latin typeface="Times New Roman" pitchFamily="18" charset="0"/>
                <a:cs typeface="Times New Roman" pitchFamily="18" charset="0"/>
              </a:rPr>
              <a:t> Oversee the preparation of special diets, special nutrition formulas for patients who are</a:t>
            </a:r>
          </a:p>
          <a:p>
            <a:pPr algn="just"/>
            <a:r>
              <a:rPr lang="en-IN" sz="1400" dirty="0">
                <a:latin typeface="Times New Roman" pitchFamily="18" charset="0"/>
                <a:cs typeface="Times New Roman" pitchFamily="18" charset="0"/>
              </a:rPr>
              <a:t>critically or terminally and require special feeding through oral, </a:t>
            </a:r>
            <a:r>
              <a:rPr lang="en-IN" sz="1400" dirty="0" err="1">
                <a:latin typeface="Times New Roman" pitchFamily="18" charset="0"/>
                <a:cs typeface="Times New Roman" pitchFamily="18" charset="0"/>
              </a:rPr>
              <a:t>enteral</a:t>
            </a:r>
            <a:r>
              <a:rPr lang="en-IN" sz="1400" dirty="0">
                <a:latin typeface="Times New Roman" pitchFamily="18" charset="0"/>
                <a:cs typeface="Times New Roman" pitchFamily="18" charset="0"/>
              </a:rPr>
              <a:t> or </a:t>
            </a:r>
            <a:r>
              <a:rPr lang="en-IN" sz="1400" dirty="0" err="1">
                <a:latin typeface="Times New Roman" pitchFamily="18" charset="0"/>
                <a:cs typeface="Times New Roman" pitchFamily="18" charset="0"/>
              </a:rPr>
              <a:t>parenteral</a:t>
            </a:r>
            <a:r>
              <a:rPr lang="en-IN" sz="1400" dirty="0">
                <a:latin typeface="Times New Roman" pitchFamily="18" charset="0"/>
                <a:cs typeface="Times New Roman" pitchFamily="18" charset="0"/>
              </a:rPr>
              <a:t> routes,</a:t>
            </a:r>
          </a:p>
          <a:p>
            <a:pPr algn="just"/>
            <a:r>
              <a:rPr lang="en-IN" sz="1400" dirty="0">
                <a:latin typeface="Times New Roman" pitchFamily="18" charset="0"/>
                <a:cs typeface="Times New Roman" pitchFamily="18" charset="0"/>
              </a:rPr>
              <a:t> Plan and prepare basic menus and assist in supervising food service personnel in preparing</a:t>
            </a:r>
          </a:p>
          <a:p>
            <a:pPr algn="just"/>
            <a:r>
              <a:rPr lang="en-IN" sz="1400" dirty="0">
                <a:latin typeface="Times New Roman" pitchFamily="18" charset="0"/>
                <a:cs typeface="Times New Roman" pitchFamily="18" charset="0"/>
              </a:rPr>
              <a:t>menus and serving of meals,</a:t>
            </a:r>
          </a:p>
          <a:p>
            <a:pPr algn="just"/>
            <a:r>
              <a:rPr lang="en-IN" sz="1400" dirty="0">
                <a:latin typeface="Times New Roman" pitchFamily="18" charset="0"/>
                <a:cs typeface="Times New Roman" pitchFamily="18" charset="0"/>
              </a:rPr>
              <a:t> Schedule work assignments in the dietary unit to facilitate the effective operation of the</a:t>
            </a:r>
          </a:p>
          <a:p>
            <a:pPr algn="just"/>
            <a:r>
              <a:rPr lang="en-IN" sz="1400" dirty="0">
                <a:latin typeface="Times New Roman" pitchFamily="18" charset="0"/>
                <a:cs typeface="Times New Roman" pitchFamily="18" charset="0"/>
              </a:rPr>
              <a:t>kitchen and other food preparation or dining areas,</a:t>
            </a:r>
          </a:p>
          <a:p>
            <a:endParaRPr lang="en-IN" sz="1400"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idyut Nath\Desktop\santu\499942.jpg"/>
          <p:cNvPicPr>
            <a:picLocks noChangeAspect="1" noChangeArrowheads="1"/>
          </p:cNvPicPr>
          <p:nvPr/>
        </p:nvPicPr>
        <p:blipFill>
          <a:blip r:embed="rId2" cstate="print"/>
          <a:srcRect b="17731"/>
          <a:stretch>
            <a:fillRect/>
          </a:stretch>
        </p:blipFill>
        <p:spPr bwMode="auto">
          <a:xfrm>
            <a:off x="304800" y="304800"/>
            <a:ext cx="11582400" cy="6019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Bidyut Nath\Desktop\santu\Interprofessionalism_Clinical_IPEPatientAtCenter.jpg"/>
          <p:cNvPicPr>
            <a:picLocks noChangeAspect="1" noChangeArrowheads="1"/>
          </p:cNvPicPr>
          <p:nvPr/>
        </p:nvPicPr>
        <p:blipFill>
          <a:blip r:embed="rId2" cstate="print"/>
          <a:srcRect/>
          <a:stretch>
            <a:fillRect/>
          </a:stretch>
        </p:blipFill>
        <p:spPr bwMode="auto">
          <a:xfrm>
            <a:off x="381000" y="228600"/>
            <a:ext cx="11506200" cy="59817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idyut Nath\Desktop\santu\nutritioncareprocess.png"/>
          <p:cNvPicPr>
            <a:picLocks noChangeAspect="1" noChangeArrowheads="1"/>
          </p:cNvPicPr>
          <p:nvPr/>
        </p:nvPicPr>
        <p:blipFill>
          <a:blip r:embed="rId2" cstate="print"/>
          <a:srcRect/>
          <a:stretch>
            <a:fillRect/>
          </a:stretch>
        </p:blipFill>
        <p:spPr bwMode="auto">
          <a:xfrm>
            <a:off x="457200" y="304800"/>
            <a:ext cx="11430000" cy="5638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2743200"/>
            <a:ext cx="11353800" cy="3505200"/>
          </a:xfrm>
        </p:spPr>
        <p:txBody>
          <a:bodyPr>
            <a:noAutofit/>
          </a:bodyPr>
          <a:lstStyle/>
          <a:p>
            <a:pPr algn="just"/>
            <a:r>
              <a:rPr lang="en-IN" sz="2800" dirty="0">
                <a:solidFill>
                  <a:schemeClr val="tx1"/>
                </a:solidFill>
              </a:rPr>
              <a:t>The principles of diet therapy are to: </a:t>
            </a:r>
          </a:p>
          <a:p>
            <a:pPr algn="just">
              <a:buFont typeface="Wingdings" pitchFamily="2" charset="2"/>
              <a:buChar char="ü"/>
            </a:pPr>
            <a:r>
              <a:rPr lang="en-IN" sz="2800" dirty="0">
                <a:solidFill>
                  <a:schemeClr val="tx1"/>
                </a:solidFill>
              </a:rPr>
              <a:t>maintain good nutritional status, </a:t>
            </a:r>
          </a:p>
          <a:p>
            <a:pPr algn="just">
              <a:buFont typeface="Wingdings" pitchFamily="2" charset="2"/>
              <a:buChar char="ü"/>
            </a:pPr>
            <a:r>
              <a:rPr lang="en-IN" sz="2800" dirty="0">
                <a:solidFill>
                  <a:schemeClr val="tx1"/>
                </a:solidFill>
              </a:rPr>
              <a:t>correct deficiencies or disease, if any, </a:t>
            </a:r>
          </a:p>
          <a:p>
            <a:pPr algn="just">
              <a:buFont typeface="Wingdings" pitchFamily="2" charset="2"/>
              <a:buChar char="ü"/>
            </a:pPr>
            <a:r>
              <a:rPr lang="en-IN" sz="2800" dirty="0">
                <a:solidFill>
                  <a:schemeClr val="tx1"/>
                </a:solidFill>
              </a:rPr>
              <a:t>provide rest to the body, </a:t>
            </a:r>
          </a:p>
          <a:p>
            <a:pPr algn="just">
              <a:buFont typeface="Wingdings" pitchFamily="2" charset="2"/>
              <a:buChar char="ü"/>
            </a:pPr>
            <a:r>
              <a:rPr lang="en-IN" sz="2800" dirty="0">
                <a:solidFill>
                  <a:schemeClr val="tx1"/>
                </a:solidFill>
              </a:rPr>
              <a:t>help metabolize the nutrients, and </a:t>
            </a:r>
          </a:p>
          <a:p>
            <a:pPr algn="just">
              <a:buFont typeface="Wingdings" pitchFamily="2" charset="2"/>
              <a:buChar char="ü"/>
            </a:pPr>
            <a:r>
              <a:rPr lang="en-IN" sz="2800" dirty="0">
                <a:solidFill>
                  <a:schemeClr val="tx1"/>
                </a:solidFill>
              </a:rPr>
              <a:t>make changes in body weight, when necessary</a:t>
            </a:r>
          </a:p>
        </p:txBody>
      </p:sp>
      <p:sp>
        <p:nvSpPr>
          <p:cNvPr id="2" name="Title 1"/>
          <p:cNvSpPr>
            <a:spLocks noGrp="1"/>
          </p:cNvSpPr>
          <p:nvPr>
            <p:ph type="title"/>
          </p:nvPr>
        </p:nvSpPr>
        <p:spPr/>
        <p:txBody>
          <a:bodyPr>
            <a:normAutofit/>
          </a:bodyPr>
          <a:lstStyle/>
          <a:p>
            <a:r>
              <a:rPr lang="en-IN" sz="4400" b="1" dirty="0"/>
              <a:t>PRINCIPLES OF DIET THERAPY</a:t>
            </a: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idyut Nath\Desktop\santu\customer-survey-questions.jpg"/>
          <p:cNvPicPr>
            <a:picLocks noChangeAspect="1" noChangeArrowheads="1"/>
          </p:cNvPicPr>
          <p:nvPr/>
        </p:nvPicPr>
        <p:blipFill>
          <a:blip r:embed="rId2" cstate="print"/>
          <a:srcRect/>
          <a:stretch>
            <a:fillRect/>
          </a:stretch>
        </p:blipFill>
        <p:spPr bwMode="auto">
          <a:xfrm>
            <a:off x="609600" y="381000"/>
            <a:ext cx="11201400" cy="5791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Bidyut Nath\Desktop\santu\getty_469566889_105923.jpg"/>
          <p:cNvPicPr>
            <a:picLocks noChangeAspect="1" noChangeArrowheads="1"/>
          </p:cNvPicPr>
          <p:nvPr/>
        </p:nvPicPr>
        <p:blipFill>
          <a:blip r:embed="rId2" cstate="print"/>
          <a:srcRect/>
          <a:stretch>
            <a:fillRect/>
          </a:stretch>
        </p:blipFill>
        <p:spPr bwMode="auto">
          <a:xfrm>
            <a:off x="381000" y="304800"/>
            <a:ext cx="11353800" cy="598587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60248"/>
            <a:ext cx="11379200" cy="758952"/>
          </a:xfrm>
        </p:spPr>
        <p:txBody>
          <a:bodyPr>
            <a:noAutofit/>
          </a:bodyPr>
          <a:lstStyle/>
          <a:p>
            <a:r>
              <a:rPr lang="en-US" sz="3200" b="1" dirty="0"/>
              <a:t>FACTORS TO BE CONSIDERED IN PLANNING THERAPEUTIC DIETS</a:t>
            </a:r>
            <a:endParaRPr lang="en-IN" sz="3200" b="1" dirty="0"/>
          </a:p>
        </p:txBody>
      </p:sp>
      <p:sp>
        <p:nvSpPr>
          <p:cNvPr id="3" name="Content Placeholder 2"/>
          <p:cNvSpPr>
            <a:spLocks noGrp="1"/>
          </p:cNvSpPr>
          <p:nvPr>
            <p:ph sz="quarter" idx="1"/>
          </p:nvPr>
        </p:nvSpPr>
        <p:spPr>
          <a:xfrm>
            <a:off x="304800" y="1600200"/>
            <a:ext cx="11582400" cy="4724400"/>
          </a:xfrm>
        </p:spPr>
        <p:txBody>
          <a:bodyPr>
            <a:normAutofit/>
          </a:bodyPr>
          <a:lstStyle/>
          <a:p>
            <a:pPr algn="just">
              <a:buNone/>
            </a:pPr>
            <a:r>
              <a:rPr lang="en-US" dirty="0"/>
              <a:t>The normal diet may be modified:</a:t>
            </a:r>
            <a:endParaRPr lang="en-IN" dirty="0"/>
          </a:p>
          <a:p>
            <a:pPr lvl="0" algn="just">
              <a:buNone/>
            </a:pPr>
            <a:r>
              <a:rPr lang="en-US" dirty="0"/>
              <a:t>a. To provide change in consistency as in fluid and soft diet</a:t>
            </a:r>
            <a:endParaRPr lang="en-IN" dirty="0"/>
          </a:p>
          <a:p>
            <a:pPr lvl="0" algn="just">
              <a:buNone/>
            </a:pPr>
            <a:r>
              <a:rPr lang="en-US" dirty="0"/>
              <a:t>b. To increase or decrease the energy needs</a:t>
            </a:r>
            <a:endParaRPr lang="en-IN" dirty="0"/>
          </a:p>
          <a:p>
            <a:pPr lvl="0" algn="just">
              <a:buNone/>
            </a:pPr>
            <a:r>
              <a:rPr lang="en-US" dirty="0"/>
              <a:t>c. To increase or decrease one or more amounts of nutrients, e.g. in case of high protein diets or sodium and potassium restricted diets, restricted fat diet, etc.</a:t>
            </a:r>
            <a:endParaRPr lang="en-IN" dirty="0"/>
          </a:p>
          <a:p>
            <a:pPr lvl="0" algn="just">
              <a:buNone/>
            </a:pPr>
            <a:r>
              <a:rPr lang="en-US" dirty="0"/>
              <a:t>d. To increase or decrease bulk [high or low </a:t>
            </a:r>
            <a:r>
              <a:rPr lang="en-US" dirty="0" err="1"/>
              <a:t>fibre</a:t>
            </a:r>
            <a:r>
              <a:rPr lang="en-US" dirty="0"/>
              <a:t>] diets</a:t>
            </a:r>
            <a:endParaRPr lang="en-IN" dirty="0"/>
          </a:p>
          <a:p>
            <a:pPr lvl="0" algn="just">
              <a:buNone/>
            </a:pPr>
            <a:r>
              <a:rPr lang="en-US" dirty="0"/>
              <a:t>e. To include or exclude certain allergic foods</a:t>
            </a:r>
            <a:endParaRPr lang="en-IN" dirty="0"/>
          </a:p>
          <a:p>
            <a:pPr lvl="0" algn="just">
              <a:buNone/>
            </a:pPr>
            <a:r>
              <a:rPr lang="en-US" dirty="0"/>
              <a:t>f. To modify the intervals of feeds [like in tube feeds etc]</a:t>
            </a:r>
            <a:endParaRPr lang="en-IN"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31648"/>
            <a:ext cx="11379200" cy="758952"/>
          </a:xfrm>
        </p:spPr>
        <p:txBody>
          <a:bodyPr>
            <a:normAutofit/>
          </a:bodyPr>
          <a:lstStyle/>
          <a:p>
            <a:r>
              <a:rPr lang="en-IN" sz="4000" b="1" dirty="0"/>
              <a:t>BASIC PRINCIPLE OF DIET THERAPY</a:t>
            </a:r>
          </a:p>
        </p:txBody>
      </p:sp>
      <p:sp>
        <p:nvSpPr>
          <p:cNvPr id="3" name="Content Placeholder 2"/>
          <p:cNvSpPr>
            <a:spLocks noGrp="1"/>
          </p:cNvSpPr>
          <p:nvPr>
            <p:ph sz="quarter" idx="1"/>
          </p:nvPr>
        </p:nvSpPr>
        <p:spPr>
          <a:xfrm>
            <a:off x="402336" y="1527048"/>
            <a:ext cx="11379200" cy="4572000"/>
          </a:xfrm>
        </p:spPr>
        <p:txBody>
          <a:bodyPr>
            <a:normAutofit lnSpcReduction="10000"/>
          </a:bodyPr>
          <a:lstStyle/>
          <a:p>
            <a:r>
              <a:rPr lang="en-US" sz="3600" dirty="0"/>
              <a:t>Before prescribing the diet, one should collect information on -</a:t>
            </a:r>
          </a:p>
          <a:p>
            <a:pPr lvl="2"/>
            <a:r>
              <a:rPr lang="en-US" sz="3900" dirty="0"/>
              <a:t>(a) Socioeconomic history, </a:t>
            </a:r>
          </a:p>
          <a:p>
            <a:pPr lvl="2"/>
            <a:endParaRPr lang="en-US" sz="3900" dirty="0"/>
          </a:p>
          <a:p>
            <a:pPr lvl="2"/>
            <a:r>
              <a:rPr lang="en-US" sz="3900" dirty="0"/>
              <a:t>(b) Medical history, and </a:t>
            </a:r>
          </a:p>
          <a:p>
            <a:pPr lvl="2"/>
            <a:endParaRPr lang="en-US" sz="3900" dirty="0"/>
          </a:p>
          <a:p>
            <a:pPr lvl="2"/>
            <a:r>
              <a:rPr lang="en-US" sz="3900" dirty="0"/>
              <a:t>(c) Dietary history.</a:t>
            </a:r>
            <a:endParaRPr lang="en-IN" sz="3900" dirty="0"/>
          </a:p>
          <a:p>
            <a:endParaRPr lang="en-IN" sz="3600" dirty="0"/>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SOCIOECONOMIC</a:t>
            </a:r>
            <a:r>
              <a:rPr lang="en-US" u="sng" dirty="0"/>
              <a:t> </a:t>
            </a:r>
            <a:r>
              <a:rPr lang="en-US" b="1" u="sng" dirty="0"/>
              <a:t>HISTORY</a:t>
            </a:r>
            <a:r>
              <a:rPr lang="en-US" u="sng" dirty="0"/>
              <a:t>:</a:t>
            </a:r>
            <a:endParaRPr lang="en-IN" u="sng" dirty="0"/>
          </a:p>
        </p:txBody>
      </p:sp>
      <p:sp>
        <p:nvSpPr>
          <p:cNvPr id="3" name="Content Placeholder 2"/>
          <p:cNvSpPr>
            <a:spLocks noGrp="1"/>
          </p:cNvSpPr>
          <p:nvPr>
            <p:ph sz="quarter" idx="1"/>
          </p:nvPr>
        </p:nvSpPr>
        <p:spPr>
          <a:xfrm>
            <a:off x="402336" y="1676400"/>
            <a:ext cx="9927336" cy="4422648"/>
          </a:xfrm>
        </p:spPr>
        <p:txBody>
          <a:bodyPr anchor="ctr">
            <a:normAutofit/>
          </a:bodyPr>
          <a:lstStyle/>
          <a:p>
            <a:pPr lvl="0"/>
            <a:r>
              <a:rPr lang="en-US" sz="4000" dirty="0"/>
              <a:t>Occupation — Type of job, Time spent at work place, Travel item to &amp; frame of the work place, Family relationship.</a:t>
            </a:r>
            <a:endParaRPr lang="en-IN" sz="4000" dirty="0"/>
          </a:p>
          <a:p>
            <a:pPr lvl="0"/>
            <a:r>
              <a:rPr lang="en-US" sz="4000" dirty="0"/>
              <a:t>Residence — Own/Rented.</a:t>
            </a:r>
            <a:endParaRPr lang="en-IN" sz="4000" dirty="0"/>
          </a:p>
          <a:p>
            <a:pPr lvl="0"/>
            <a:r>
              <a:rPr lang="en-US" sz="4000" dirty="0"/>
              <a:t>Extracurricular activity.</a:t>
            </a:r>
            <a:endParaRPr lang="en-IN" sz="4000" dirty="0"/>
          </a:p>
          <a:p>
            <a:pPr lvl="0"/>
            <a:r>
              <a:rPr lang="en-US" sz="4000" dirty="0"/>
              <a:t>Religious belief regarding food.</a:t>
            </a:r>
            <a:endParaRPr lang="en-IN" sz="4000" dirty="0"/>
          </a:p>
        </p:txBody>
      </p:sp>
      <p:pic>
        <p:nvPicPr>
          <p:cNvPr id="4098" name="Picture 2" descr="C:\Users\Bidyut Nath\Desktop\santu\ocha-inv_socioeconomic-population-growth-inv_simple-black_512x512.png"/>
          <p:cNvPicPr>
            <a:picLocks noChangeAspect="1" noChangeArrowheads="1"/>
          </p:cNvPicPr>
          <p:nvPr/>
        </p:nvPicPr>
        <p:blipFill>
          <a:blip r:embed="rId2" cstate="print"/>
          <a:srcRect/>
          <a:stretch>
            <a:fillRect/>
          </a:stretch>
        </p:blipFill>
        <p:spPr bwMode="auto">
          <a:xfrm>
            <a:off x="8534400" y="3048000"/>
            <a:ext cx="3352800" cy="3352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MEDICAL HISTORY:</a:t>
            </a:r>
            <a:endParaRPr lang="en-IN" sz="4000" b="1" dirty="0"/>
          </a:p>
        </p:txBody>
      </p:sp>
      <p:sp>
        <p:nvSpPr>
          <p:cNvPr id="3" name="Content Placeholder 2"/>
          <p:cNvSpPr>
            <a:spLocks noGrp="1"/>
          </p:cNvSpPr>
          <p:nvPr>
            <p:ph sz="quarter" idx="1"/>
          </p:nvPr>
        </p:nvSpPr>
        <p:spPr>
          <a:xfrm>
            <a:off x="402336" y="1600200"/>
            <a:ext cx="8970264" cy="4498848"/>
          </a:xfrm>
        </p:spPr>
        <p:txBody>
          <a:bodyPr>
            <a:normAutofit/>
          </a:bodyPr>
          <a:lstStyle/>
          <a:p>
            <a:pPr lvl="0"/>
            <a:r>
              <a:rPr lang="en-US" sz="4800" dirty="0"/>
              <a:t>Present illness, Weight, Appetite, Digestion, Elimination, Handicap pertaining to feeding.</a:t>
            </a:r>
            <a:endParaRPr lang="en-IN" sz="4800" dirty="0"/>
          </a:p>
          <a:p>
            <a:pPr lvl="0"/>
            <a:r>
              <a:rPr lang="en-US" sz="4800" dirty="0"/>
              <a:t>Drugs taking/ taken.</a:t>
            </a:r>
            <a:endParaRPr lang="en-IN" sz="4800" dirty="0"/>
          </a:p>
        </p:txBody>
      </p:sp>
      <p:pic>
        <p:nvPicPr>
          <p:cNvPr id="5122" name="Picture 2" descr="C:\Users\Bidyut Nath\Desktop\santu\medical-history.png"/>
          <p:cNvPicPr>
            <a:picLocks noChangeAspect="1" noChangeArrowheads="1"/>
          </p:cNvPicPr>
          <p:nvPr/>
        </p:nvPicPr>
        <p:blipFill>
          <a:blip r:embed="rId2" cstate="print"/>
          <a:srcRect/>
          <a:stretch>
            <a:fillRect/>
          </a:stretch>
        </p:blipFill>
        <p:spPr bwMode="auto">
          <a:xfrm>
            <a:off x="8498176" y="2362200"/>
            <a:ext cx="3246438" cy="324643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533</TotalTime>
  <Words>4246</Words>
  <Application>Microsoft Office PowerPoint</Application>
  <PresentationFormat>Widescreen</PresentationFormat>
  <Paragraphs>503</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Georgia</vt:lpstr>
      <vt:lpstr>Times New Roman</vt:lpstr>
      <vt:lpstr>Wingdings</vt:lpstr>
      <vt:lpstr>Wingdings 2</vt:lpstr>
      <vt:lpstr>Civic</vt:lpstr>
      <vt:lpstr>DIET</vt:lpstr>
      <vt:lpstr>BALANCED DIET</vt:lpstr>
      <vt:lpstr>THERAPEUTIC DIET</vt:lpstr>
      <vt:lpstr>DIET THERAPY</vt:lpstr>
      <vt:lpstr>PRINCIPLES OF DIET THERAPY</vt:lpstr>
      <vt:lpstr>FACTORS TO BE CONSIDERED IN PLANNING THERAPEUTIC DIETS</vt:lpstr>
      <vt:lpstr>BASIC PRINCIPLE OF DIET THERAPY</vt:lpstr>
      <vt:lpstr>SOCIOECONOMIC HISTORY:</vt:lpstr>
      <vt:lpstr>MEDICAL HISTORY:</vt:lpstr>
      <vt:lpstr>DIETARY HISTORY:</vt:lpstr>
      <vt:lpstr>CLASSIFICATION OF MODIFIED DIET</vt:lpstr>
      <vt:lpstr>MODIFICATIONS IN CONSISTENCY</vt:lpstr>
      <vt:lpstr>NORMAL DIET-</vt:lpstr>
      <vt:lpstr>FLUID DIETS</vt:lpstr>
      <vt:lpstr>CLEAR FLUID DIET-</vt:lpstr>
      <vt:lpstr>FULL FLUID DIET</vt:lpstr>
      <vt:lpstr>SOFT DIET</vt:lpstr>
      <vt:lpstr>SOFT DIET</vt:lpstr>
      <vt:lpstr>BLAND DIET</vt:lpstr>
      <vt:lpstr>MODIFICATIONS IN NUTRIENT CONTENT</vt:lpstr>
      <vt:lpstr>MODOFICATION IN FIBER-</vt:lpstr>
      <vt:lpstr>High Calorie , High Protein diet</vt:lpstr>
      <vt:lpstr>Low-Protein Diet</vt:lpstr>
      <vt:lpstr>LOW-FAT DIET</vt:lpstr>
      <vt:lpstr>Sodium Restricted Diet </vt:lpstr>
      <vt:lpstr>QUANTITY/ MODIFICATION IN DISEASES CONDITION</vt:lpstr>
      <vt:lpstr>MODIFICATONS IN QUANTITY</vt:lpstr>
      <vt:lpstr>DIETS FOR COMMON DISORDERS</vt:lpstr>
      <vt:lpstr>Diet for Diabetes mellitus patients</vt:lpstr>
      <vt:lpstr>Diet for Heart Disease</vt:lpstr>
      <vt:lpstr>Modified diet in Hypertension </vt:lpstr>
      <vt:lpstr>DISEASES WITH NUTRIENT MODIFICATION</vt:lpstr>
      <vt:lpstr>MODIFICATIONS IN METHOD OF FEEDING</vt:lpstr>
      <vt:lpstr>MODIFICATIONS IN METHOD OF FEEDING</vt:lpstr>
      <vt:lpstr>What is Enteral Feeding?</vt:lpstr>
      <vt:lpstr>Types Of Enteral Feeding</vt:lpstr>
      <vt:lpstr>Complications Of Enteral Feeding</vt:lpstr>
      <vt:lpstr>Parenteral Feeding</vt:lpstr>
      <vt:lpstr>Parenteral Feeding</vt:lpstr>
      <vt:lpstr>PowerPoint Presentation</vt:lpstr>
      <vt:lpstr>DIETITIAN</vt:lpstr>
      <vt:lpstr>DIETITIAN</vt:lpstr>
      <vt:lpstr>PowerPoint Presentation</vt:lpstr>
      <vt:lpstr>Dietitians In Practice</vt:lpstr>
      <vt:lpstr>Dietitians In Practice</vt:lpstr>
      <vt:lpstr>Role of Dietitian in Nutrition Care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dc:title>
  <dc:creator>BIDYUT NATH</dc:creator>
  <cp:lastModifiedBy>Santu Nandi</cp:lastModifiedBy>
  <cp:revision>85</cp:revision>
  <dcterms:created xsi:type="dcterms:W3CDTF">2006-08-16T00:00:00Z</dcterms:created>
  <dcterms:modified xsi:type="dcterms:W3CDTF">2023-12-05T15:19:38Z</dcterms:modified>
</cp:coreProperties>
</file>