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96" r:id="rId2"/>
    <p:sldMasterId id="2147483891" r:id="rId3"/>
    <p:sldMasterId id="2147483908" r:id="rId4"/>
    <p:sldMasterId id="2147483926" r:id="rId5"/>
    <p:sldMasterId id="2147483944" r:id="rId6"/>
    <p:sldMasterId id="2147483962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40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63014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05353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10608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2942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1229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7981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3054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3906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22981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7590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853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9156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3552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02559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344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848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753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773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23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805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411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2306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327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4616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2288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1424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2890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0599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7501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7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458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7465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9211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455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018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1799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0081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6367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5227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4687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68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030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5488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68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9430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41058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0499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513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620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8148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372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57257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26138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4970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84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1962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53967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33351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9182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06569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32234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72149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5280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75468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2685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774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5574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11067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729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15354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73557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60611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57668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7890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33763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39559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348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24581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9074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23710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4499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54853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14205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392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87955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23963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09124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936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3480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55725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91762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42217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65656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8650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3036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44000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4474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34516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842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48175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98076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54323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28721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48005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0289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6150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87354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3851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9270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148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750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9589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575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643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409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1116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49AD59-882D-4E24-937B-5597587B95BE}" type="datetimeFigureOut">
              <a:rPr lang="en-IN" smtClean="0"/>
              <a:t>05-12-2023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540513F-A362-4E57-AEBD-004A676A0FEC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56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046720" cy="1423325"/>
          </a:xfrm>
        </p:spPr>
        <p:txBody>
          <a:bodyPr/>
          <a:lstStyle/>
          <a:p>
            <a:r>
              <a:rPr lang="en-IN" dirty="0">
                <a:solidFill>
                  <a:srgbClr val="002060"/>
                </a:solidFill>
                <a:latin typeface="Franklin Gothic Heavy" panose="020B0903020102020204" pitchFamily="34" charset="0"/>
              </a:rPr>
              <a:t>Ulcer</a:t>
            </a:r>
            <a:r>
              <a:rPr lang="en-IN" dirty="0">
                <a:latin typeface="Franklin Gothic Heavy" panose="020B0903020102020204" pitchFamily="34" charset="0"/>
              </a:rPr>
              <a:t> </a:t>
            </a:r>
            <a:r>
              <a:rPr lang="en-IN" dirty="0" smtClean="0">
                <a:solidFill>
                  <a:schemeClr val="accent1"/>
                </a:solidFill>
                <a:latin typeface="Franklin Gothic Heavy" panose="020B0903020102020204" pitchFamily="34" charset="0"/>
              </a:rPr>
              <a:t>By </a:t>
            </a:r>
            <a:r>
              <a:rPr lang="en-IN" dirty="0" err="1">
                <a:solidFill>
                  <a:schemeClr val="accent1"/>
                </a:solidFill>
                <a:latin typeface="Franklin Gothic Heavy" panose="020B0903020102020204" pitchFamily="34" charset="0"/>
              </a:rPr>
              <a:t>Helicobactor</a:t>
            </a:r>
            <a:r>
              <a:rPr lang="en-IN" dirty="0">
                <a:solidFill>
                  <a:schemeClr val="accent1"/>
                </a:solidFill>
                <a:latin typeface="Franklin Gothic Heavy" panose="020B0903020102020204" pitchFamily="34" charset="0"/>
              </a:rPr>
              <a:t> </a:t>
            </a:r>
            <a:r>
              <a:rPr lang="en-IN" dirty="0" smtClean="0">
                <a:solidFill>
                  <a:schemeClr val="accent1"/>
                </a:solidFill>
                <a:latin typeface="Franklin Gothic Heavy" panose="020B0903020102020204" pitchFamily="34" charset="0"/>
              </a:rPr>
              <a:t>Pylori</a:t>
            </a:r>
            <a:endParaRPr lang="en-IN" dirty="0">
              <a:solidFill>
                <a:schemeClr val="accent1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837944"/>
            <a:ext cx="5515356" cy="3860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97280" y="2514464"/>
            <a:ext cx="3730752" cy="21236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Name: </a:t>
            </a:r>
            <a:r>
              <a:rPr lang="en-US" sz="20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Prity</a:t>
            </a:r>
            <a:r>
              <a:rPr lang="en-US" sz="20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Maity</a:t>
            </a:r>
            <a:endParaRPr lang="en-IN" sz="2000" dirty="0" smtClean="0">
              <a:solidFill>
                <a:schemeClr val="bg1"/>
              </a:solidFill>
            </a:endParaRPr>
          </a:p>
          <a:p>
            <a:endParaRPr lang="en-IN" sz="2000" dirty="0">
              <a:latin typeface="Bahnschrift Light SemiCondensed" panose="020B0502040204020203" pitchFamily="34" charset="0"/>
            </a:endParaRPr>
          </a:p>
          <a:p>
            <a:r>
              <a:rPr lang="en-IN" sz="2000" b="1" dirty="0" smtClean="0">
                <a:latin typeface="Bahnschrift Light SemiCondensed" panose="020B0502040204020203" pitchFamily="34" charset="0"/>
              </a:rPr>
              <a:t>Roll</a:t>
            </a:r>
            <a:r>
              <a:rPr lang="en-IN" b="1" dirty="0">
                <a:latin typeface="Bahnschrift Light SemiCondensed" panose="020B0502040204020203" pitchFamily="34" charset="0"/>
              </a:rPr>
              <a:t>. </a:t>
            </a:r>
            <a:r>
              <a:rPr lang="en-IN" b="1" dirty="0" smtClean="0">
                <a:latin typeface="Bahnschrift Light SemiCondensed" panose="020B0502040204020203" pitchFamily="34" charset="0"/>
              </a:rPr>
              <a:t>No- </a:t>
            </a:r>
            <a:r>
              <a:rPr lang="en-IN" dirty="0" smtClean="0">
                <a:latin typeface="Bahnschrift Light SemiCondensed" panose="020B0502040204020203" pitchFamily="34" charset="0"/>
              </a:rPr>
              <a:t>210340300045</a:t>
            </a:r>
          </a:p>
          <a:p>
            <a:endParaRPr lang="en-US" dirty="0">
              <a:latin typeface="Bahnschrift Light SemiCondensed" panose="020B0502040204020203" pitchFamily="34" charset="0"/>
            </a:endParaRPr>
          </a:p>
          <a:p>
            <a:r>
              <a:rPr lang="en-US" b="1" dirty="0">
                <a:latin typeface="Bahnschrift Light SemiCondensed" panose="020B0502040204020203" pitchFamily="34" charset="0"/>
              </a:rPr>
              <a:t>Reg. No- </a:t>
            </a:r>
            <a:r>
              <a:rPr lang="en-US" dirty="0">
                <a:latin typeface="Bahnschrift Light SemiCondensed" panose="020B0502040204020203" pitchFamily="34" charset="0"/>
              </a:rPr>
              <a:t>202101049853 of </a:t>
            </a:r>
            <a:r>
              <a:rPr lang="en-US" dirty="0" smtClean="0">
                <a:latin typeface="Bahnschrift Light SemiCondensed" panose="020B0502040204020203" pitchFamily="34" charset="0"/>
              </a:rPr>
              <a:t>2021-22</a:t>
            </a:r>
          </a:p>
          <a:p>
            <a:endParaRPr lang="en-US" dirty="0">
              <a:latin typeface="Bahnschrift Light SemiCondensed" panose="020B0502040204020203" pitchFamily="34" charset="0"/>
            </a:endParaRPr>
          </a:p>
          <a:p>
            <a:r>
              <a:rPr lang="en-IN" b="1" dirty="0">
                <a:latin typeface="Bahnschrift Light SemiCondensed" panose="020B0502040204020203" pitchFamily="34" charset="0"/>
              </a:rPr>
              <a:t>Course </a:t>
            </a:r>
            <a:r>
              <a:rPr lang="en-IN" b="1" dirty="0" smtClean="0">
                <a:latin typeface="Bahnschrift Light SemiCondensed" panose="020B0502040204020203" pitchFamily="34" charset="0"/>
              </a:rPr>
              <a:t>code- </a:t>
            </a:r>
            <a:r>
              <a:rPr lang="en-IN" dirty="0" smtClean="0">
                <a:latin typeface="Bahnschrift Light SemiCondensed" panose="020B0502040204020203" pitchFamily="34" charset="0"/>
              </a:rPr>
              <a:t>CC-12</a:t>
            </a:r>
            <a:endParaRPr lang="en-IN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8704" y="2815611"/>
            <a:ext cx="6130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Helicobactor</a:t>
            </a:r>
            <a:r>
              <a:rPr lang="en-US" b="1" dirty="0" smtClean="0"/>
              <a:t> Pylori</a:t>
            </a:r>
            <a:r>
              <a:rPr lang="en-US" dirty="0" smtClean="0"/>
              <a:t> is a type of bacteria that infects your stomach. </a:t>
            </a:r>
          </a:p>
          <a:p>
            <a:endParaRPr lang="en-US" dirty="0" smtClean="0"/>
          </a:p>
          <a:p>
            <a:r>
              <a:rPr lang="en-US" dirty="0" smtClean="0"/>
              <a:t>It attacks your stomach and the first part of your small intestine (duodenum).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26" y="2528813"/>
            <a:ext cx="4778663" cy="40059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8704" y="4931182"/>
            <a:ext cx="536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 dirty="0" smtClean="0"/>
              <a:t>Name of the pathogen : </a:t>
            </a:r>
            <a:r>
              <a:rPr lang="en-US" dirty="0" err="1" smtClean="0"/>
              <a:t>Helicobactor</a:t>
            </a:r>
            <a:r>
              <a:rPr lang="en-US" dirty="0" smtClean="0"/>
              <a:t> Pylori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2623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452" y="984068"/>
            <a:ext cx="276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u="sng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Symptoms</a:t>
            </a:r>
            <a:r>
              <a:rPr lang="en-IN" sz="3600" b="1" u="sng" dirty="0" smtClean="0">
                <a:latin typeface="Gill Sans MT" panose="020B0502020104020203" pitchFamily="34" charset="0"/>
              </a:rPr>
              <a:t> :</a:t>
            </a:r>
            <a:endParaRPr lang="en-IN" sz="3600" b="1" u="sng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2" b="3521"/>
          <a:stretch/>
        </p:blipFill>
        <p:spPr>
          <a:xfrm>
            <a:off x="4922522" y="1132113"/>
            <a:ext cx="5205557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6872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594" y="853440"/>
            <a:ext cx="4025537" cy="68797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b="1" u="sng" dirty="0">
                <a:latin typeface="Gill Sans MT" panose="020B0502020104020203" pitchFamily="34" charset="0"/>
              </a:rPr>
              <a:t>Pathogeneses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64" y="853440"/>
            <a:ext cx="5500526" cy="5433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05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63" y="382397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IN" sz="40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MODE OF ACTION</a:t>
            </a:r>
            <a:endParaRPr lang="en-IN" sz="40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28" y="1985554"/>
            <a:ext cx="6868070" cy="4594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4883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92" y="386151"/>
            <a:ext cx="3106319" cy="2348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 flipH="1">
            <a:off x="1482063" y="2843583"/>
            <a:ext cx="2723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1. </a:t>
            </a:r>
            <a:r>
              <a:rPr lang="en-IN" sz="2000" b="1" dirty="0" err="1" smtClean="0"/>
              <a:t>Fecal</a:t>
            </a:r>
            <a:r>
              <a:rPr lang="en-IN" sz="2000" b="1" dirty="0" smtClean="0"/>
              <a:t> oral</a:t>
            </a:r>
            <a:endParaRPr lang="en-IN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90" y="227909"/>
            <a:ext cx="2689044" cy="2664822"/>
          </a:xfrm>
          <a:prstGeom prst="rect">
            <a:avLst/>
          </a:prstGeom>
          <a:ln w="12700" cap="rnd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62" y="3651160"/>
            <a:ext cx="3007178" cy="210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90" y="3554609"/>
            <a:ext cx="3084885" cy="2313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099390" y="2843583"/>
            <a:ext cx="1545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2. Gastric </a:t>
            </a:r>
            <a:r>
              <a:rPr lang="en-IN" sz="2000" b="1" dirty="0" smtClean="0"/>
              <a:t>oral</a:t>
            </a:r>
            <a:endParaRPr lang="en-I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62262" y="5818081"/>
            <a:ext cx="1025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3.Water</a:t>
            </a:r>
            <a:endParaRPr lang="en-I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99390" y="5894912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4. Zoonotic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73755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646" y="809897"/>
            <a:ext cx="350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Preventive Measure</a:t>
            </a:r>
            <a:endParaRPr lang="en-IN" sz="2400" u="sng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646" y="1632522"/>
            <a:ext cx="87956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Practice good hygiene and hand washing, especially with food preparation.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patient with chronic gastro intestinal symptoms that may be associated </a:t>
            </a:r>
            <a:r>
              <a:rPr lang="en-US" dirty="0" err="1" smtClean="0"/>
              <a:t>H.Pylori</a:t>
            </a:r>
            <a:r>
              <a:rPr lang="en-US" dirty="0" smtClean="0"/>
              <a:t> infection should be tested and treated to prevent exposure to family members.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Patient should complete full course of therapy (antibiotics and acid blockers) to maximize the potential for a cure.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Maintain proper nutrition to prevent iron deficiency anemia.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vegetable intake (cauliflower, cabbage, broccoli).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Supposed policies to improve living conditions in developing countries.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67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2795452"/>
            <a:ext cx="10720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Welcome</a:t>
            </a:r>
            <a:endParaRPr lang="en-IN" sz="5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14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5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6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7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366</TotalTime>
  <Words>164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Arial Unicode MS</vt:lpstr>
      <vt:lpstr>Arial</vt:lpstr>
      <vt:lpstr>Arial Black</vt:lpstr>
      <vt:lpstr>Bahnschrift Light SemiCondensed</vt:lpstr>
      <vt:lpstr>Calibri</vt:lpstr>
      <vt:lpstr>Calibri Light</vt:lpstr>
      <vt:lpstr>Century Gothic</vt:lpstr>
      <vt:lpstr>Franklin Gothic Heavy</vt:lpstr>
      <vt:lpstr>Garamond</vt:lpstr>
      <vt:lpstr>Gill Sans MT</vt:lpstr>
      <vt:lpstr>Trebuchet MS</vt:lpstr>
      <vt:lpstr>Wingdings</vt:lpstr>
      <vt:lpstr>Wingdings 3</vt:lpstr>
      <vt:lpstr>Organic</vt:lpstr>
      <vt:lpstr>Celestial</vt:lpstr>
      <vt:lpstr>1_Facet</vt:lpstr>
      <vt:lpstr>1_Ion Boardroom</vt:lpstr>
      <vt:lpstr>2_Ion Boardroom</vt:lpstr>
      <vt:lpstr>1_Celestial</vt:lpstr>
      <vt:lpstr>Retrospect</vt:lpstr>
      <vt:lpstr>Ulcer By Helicobactor Pylori</vt:lpstr>
      <vt:lpstr>Introduction</vt:lpstr>
      <vt:lpstr>PowerPoint Presentation</vt:lpstr>
      <vt:lpstr>Pathogeneses</vt:lpstr>
      <vt:lpstr>MODE OF ACTION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17</cp:revision>
  <dcterms:created xsi:type="dcterms:W3CDTF">2023-12-05T10:03:40Z</dcterms:created>
  <dcterms:modified xsi:type="dcterms:W3CDTF">2023-12-05T16:37:36Z</dcterms:modified>
</cp:coreProperties>
</file>